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 id="2147483672" r:id="rId2"/>
    <p:sldMasterId id="2147483684" r:id="rId3"/>
    <p:sldMasterId id="2147483696" r:id="rId4"/>
  </p:sldMasterIdLst>
  <p:notesMasterIdLst>
    <p:notesMasterId r:id="rId33"/>
  </p:notesMasterIdLst>
  <p:handoutMasterIdLst>
    <p:handoutMasterId r:id="rId34"/>
  </p:handoutMasterIdLst>
  <p:sldIdLst>
    <p:sldId id="330" r:id="rId5"/>
    <p:sldId id="263" r:id="rId6"/>
    <p:sldId id="331" r:id="rId7"/>
    <p:sldId id="320" r:id="rId8"/>
    <p:sldId id="345" r:id="rId9"/>
    <p:sldId id="353" r:id="rId10"/>
    <p:sldId id="354" r:id="rId11"/>
    <p:sldId id="355" r:id="rId12"/>
    <p:sldId id="356" r:id="rId13"/>
    <p:sldId id="357" r:id="rId14"/>
    <p:sldId id="346" r:id="rId15"/>
    <p:sldId id="347" r:id="rId16"/>
    <p:sldId id="348" r:id="rId17"/>
    <p:sldId id="349" r:id="rId18"/>
    <p:sldId id="350" r:id="rId19"/>
    <p:sldId id="351" r:id="rId20"/>
    <p:sldId id="352" r:id="rId21"/>
    <p:sldId id="358" r:id="rId22"/>
    <p:sldId id="359" r:id="rId23"/>
    <p:sldId id="360" r:id="rId24"/>
    <p:sldId id="361" r:id="rId25"/>
    <p:sldId id="362" r:id="rId26"/>
    <p:sldId id="363" r:id="rId27"/>
    <p:sldId id="364" r:id="rId28"/>
    <p:sldId id="365" r:id="rId29"/>
    <p:sldId id="366" r:id="rId30"/>
    <p:sldId id="367" r:id="rId31"/>
    <p:sldId id="310" r:id="rId32"/>
  </p:sldIdLst>
  <p:sldSz cx="9144000" cy="6858000" type="screen4x3"/>
  <p:notesSz cx="6799263" cy="99298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BFD"/>
    <a:srgbClr val="0A546E"/>
    <a:srgbClr val="102568"/>
    <a:srgbClr val="190474"/>
    <a:srgbClr val="1E3B59"/>
    <a:srgbClr val="019F6C"/>
    <a:srgbClr val="196142"/>
    <a:srgbClr val="1D3C59"/>
    <a:srgbClr val="64D6A5"/>
    <a:srgbClr val="2898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3773" autoAdjust="0"/>
  </p:normalViewPr>
  <p:slideViewPr>
    <p:cSldViewPr>
      <p:cViewPr varScale="1">
        <p:scale>
          <a:sx n="63" d="100"/>
          <a:sy n="63" d="100"/>
        </p:scale>
        <p:origin x="1380"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988" y="-114"/>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7088" cy="496967"/>
          </a:xfrm>
          <a:prstGeom prst="rect">
            <a:avLst/>
          </a:prstGeom>
        </p:spPr>
        <p:txBody>
          <a:bodyPr vert="horz" lIns="91449" tIns="45725" rIns="91449" bIns="45725" rtlCol="0"/>
          <a:lstStyle>
            <a:lvl1pPr algn="l">
              <a:defRPr sz="1200"/>
            </a:lvl1pPr>
          </a:lstStyle>
          <a:p>
            <a:endParaRPr lang="es-ES"/>
          </a:p>
        </p:txBody>
      </p:sp>
      <p:sp>
        <p:nvSpPr>
          <p:cNvPr id="3" name="2 Marcador de fecha"/>
          <p:cNvSpPr>
            <a:spLocks noGrp="1"/>
          </p:cNvSpPr>
          <p:nvPr>
            <p:ph type="dt" sz="quarter" idx="1"/>
          </p:nvPr>
        </p:nvSpPr>
        <p:spPr>
          <a:xfrm>
            <a:off x="3850587" y="0"/>
            <a:ext cx="2947088" cy="496967"/>
          </a:xfrm>
          <a:prstGeom prst="rect">
            <a:avLst/>
          </a:prstGeom>
        </p:spPr>
        <p:txBody>
          <a:bodyPr vert="horz" lIns="91449" tIns="45725" rIns="91449" bIns="45725" rtlCol="0"/>
          <a:lstStyle>
            <a:lvl1pPr algn="r">
              <a:defRPr sz="1200"/>
            </a:lvl1pPr>
          </a:lstStyle>
          <a:p>
            <a:fld id="{150F855F-A095-473B-A335-3B1A960301C0}" type="datetimeFigureOut">
              <a:rPr lang="es-ES" smtClean="0"/>
              <a:pPr/>
              <a:t>29/11/2018</a:t>
            </a:fld>
            <a:endParaRPr lang="es-ES"/>
          </a:p>
        </p:txBody>
      </p:sp>
      <p:sp>
        <p:nvSpPr>
          <p:cNvPr id="4" name="3 Marcador de pie de página"/>
          <p:cNvSpPr>
            <a:spLocks noGrp="1"/>
          </p:cNvSpPr>
          <p:nvPr>
            <p:ph type="ftr" sz="quarter" idx="2"/>
          </p:nvPr>
        </p:nvSpPr>
        <p:spPr>
          <a:xfrm>
            <a:off x="0" y="9431259"/>
            <a:ext cx="2947088" cy="496967"/>
          </a:xfrm>
          <a:prstGeom prst="rect">
            <a:avLst/>
          </a:prstGeom>
        </p:spPr>
        <p:txBody>
          <a:bodyPr vert="horz" lIns="91449" tIns="45725" rIns="91449" bIns="45725"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0587" y="9431259"/>
            <a:ext cx="2947088" cy="496967"/>
          </a:xfrm>
          <a:prstGeom prst="rect">
            <a:avLst/>
          </a:prstGeom>
        </p:spPr>
        <p:txBody>
          <a:bodyPr vert="horz" lIns="91449" tIns="45725" rIns="91449" bIns="45725" rtlCol="0" anchor="b"/>
          <a:lstStyle>
            <a:lvl1pPr algn="r">
              <a:defRPr sz="1200"/>
            </a:lvl1pPr>
          </a:lstStyle>
          <a:p>
            <a:fld id="{D3B11A98-7839-4A6F-A508-857F0413FD3A}" type="slidenum">
              <a:rPr lang="es-ES" smtClean="0"/>
              <a:pPr/>
              <a:t>‹Nº›</a:t>
            </a:fld>
            <a:endParaRPr lang="es-ES"/>
          </a:p>
        </p:txBody>
      </p:sp>
    </p:spTree>
    <p:extLst>
      <p:ext uri="{BB962C8B-B14F-4D97-AF65-F5344CB8AC3E}">
        <p14:creationId xmlns:p14="http://schemas.microsoft.com/office/powerpoint/2010/main" val="796611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1"/>
            <a:ext cx="2946347" cy="496490"/>
          </a:xfrm>
          <a:prstGeom prst="rect">
            <a:avLst/>
          </a:prstGeom>
        </p:spPr>
        <p:txBody>
          <a:bodyPr vert="horz" lIns="91449" tIns="45725" rIns="91449" bIns="45725" rtlCol="0"/>
          <a:lstStyle>
            <a:lvl1pPr algn="l">
              <a:defRPr sz="1200"/>
            </a:lvl1pPr>
          </a:lstStyle>
          <a:p>
            <a:endParaRPr lang="es-ES"/>
          </a:p>
        </p:txBody>
      </p:sp>
      <p:sp>
        <p:nvSpPr>
          <p:cNvPr id="3" name="2 Marcador de fecha"/>
          <p:cNvSpPr>
            <a:spLocks noGrp="1"/>
          </p:cNvSpPr>
          <p:nvPr>
            <p:ph type="dt" idx="1"/>
          </p:nvPr>
        </p:nvSpPr>
        <p:spPr>
          <a:xfrm>
            <a:off x="3851343" y="1"/>
            <a:ext cx="2946347" cy="496490"/>
          </a:xfrm>
          <a:prstGeom prst="rect">
            <a:avLst/>
          </a:prstGeom>
        </p:spPr>
        <p:txBody>
          <a:bodyPr vert="horz" lIns="91449" tIns="45725" rIns="91449" bIns="45725" rtlCol="0"/>
          <a:lstStyle>
            <a:lvl1pPr algn="r">
              <a:defRPr sz="1200"/>
            </a:lvl1pPr>
          </a:lstStyle>
          <a:p>
            <a:fld id="{D2A5A0DA-69B1-4873-985F-4DD3B38E94D5}" type="datetimeFigureOut">
              <a:rPr lang="es-ES" smtClean="0"/>
              <a:pPr/>
              <a:t>29/11/2018</a:t>
            </a:fld>
            <a:endParaRPr lang="es-ES"/>
          </a:p>
        </p:txBody>
      </p:sp>
      <p:sp>
        <p:nvSpPr>
          <p:cNvPr id="4" name="3 Marcador de imagen de diapositiva"/>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1449" tIns="45725" rIns="91449" bIns="45725" rtlCol="0" anchor="ctr"/>
          <a:lstStyle/>
          <a:p>
            <a:endParaRPr lang="es-ES"/>
          </a:p>
        </p:txBody>
      </p:sp>
      <p:sp>
        <p:nvSpPr>
          <p:cNvPr id="5" name="4 Marcador de notas"/>
          <p:cNvSpPr>
            <a:spLocks noGrp="1"/>
          </p:cNvSpPr>
          <p:nvPr>
            <p:ph type="body" sz="quarter" idx="3"/>
          </p:nvPr>
        </p:nvSpPr>
        <p:spPr>
          <a:xfrm>
            <a:off x="679927" y="4716662"/>
            <a:ext cx="5439410" cy="4468416"/>
          </a:xfrm>
          <a:prstGeom prst="rect">
            <a:avLst/>
          </a:prstGeom>
        </p:spPr>
        <p:txBody>
          <a:bodyPr vert="horz" lIns="91449" tIns="45725" rIns="91449" bIns="4572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1" y="9431600"/>
            <a:ext cx="2946347" cy="496490"/>
          </a:xfrm>
          <a:prstGeom prst="rect">
            <a:avLst/>
          </a:prstGeom>
        </p:spPr>
        <p:txBody>
          <a:bodyPr vert="horz" lIns="91449" tIns="45725" rIns="91449" bIns="45725"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1343" y="9431600"/>
            <a:ext cx="2946347" cy="496490"/>
          </a:xfrm>
          <a:prstGeom prst="rect">
            <a:avLst/>
          </a:prstGeom>
        </p:spPr>
        <p:txBody>
          <a:bodyPr vert="horz" lIns="91449" tIns="45725" rIns="91449" bIns="45725" rtlCol="0" anchor="b"/>
          <a:lstStyle>
            <a:lvl1pPr algn="r">
              <a:defRPr sz="1200"/>
            </a:lvl1pPr>
          </a:lstStyle>
          <a:p>
            <a:fld id="{C60C14C4-04C2-42AD-8146-4229100E0A0D}" type="slidenum">
              <a:rPr lang="es-ES" smtClean="0"/>
              <a:pPr/>
              <a:t>‹Nº›</a:t>
            </a:fld>
            <a:endParaRPr lang="es-ES"/>
          </a:p>
        </p:txBody>
      </p:sp>
    </p:spTree>
    <p:extLst>
      <p:ext uri="{BB962C8B-B14F-4D97-AF65-F5344CB8AC3E}">
        <p14:creationId xmlns:p14="http://schemas.microsoft.com/office/powerpoint/2010/main" val="3866579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60C14C4-04C2-42AD-8146-4229100E0A0D}" type="slidenum">
              <a:rPr lang="es-ES" smtClean="0">
                <a:solidFill>
                  <a:prstClr val="black"/>
                </a:solidFill>
              </a:rPr>
              <a:pPr/>
              <a:t>28</a:t>
            </a:fld>
            <a:endParaRPr lang="es-ES">
              <a:solidFill>
                <a:prstClr val="black"/>
              </a:solidFill>
            </a:endParaRPr>
          </a:p>
        </p:txBody>
      </p:sp>
    </p:spTree>
    <p:extLst>
      <p:ext uri="{BB962C8B-B14F-4D97-AF65-F5344CB8AC3E}">
        <p14:creationId xmlns:p14="http://schemas.microsoft.com/office/powerpoint/2010/main" val="2961642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4086E3A6-42C2-4461-A0E0-B0884A377EFA}" type="datetime1">
              <a:rPr lang="es-ES" smtClean="0"/>
              <a:pPr/>
              <a:t>29/11/2018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A973E9F0-3494-4810-B0BA-E94C45729707}" type="datetime1">
              <a:rPr lang="es-ES" smtClean="0"/>
              <a:pPr/>
              <a:t>29/11/2018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7C8666B-8054-4404-95C7-56AF07D9ECC5}" type="datetime1">
              <a:rPr lang="es-ES" smtClean="0"/>
              <a:pPr/>
              <a:t>29/11/2018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02663C6E-1DE3-4F74-ADA7-3183F088E28B}" type="datetime1">
              <a:rPr lang="es-ES" smtClean="0"/>
              <a:pPr/>
              <a:t>29/11/2018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EAB5F47B-2B4F-4148-A19E-75D4F23D94C1}" type="datetime1">
              <a:rPr lang="es-ES" smtClean="0"/>
              <a:pPr/>
              <a:t>29/11/2018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1E232B09-3674-474D-AFCF-FC9D7EA2A169}" type="datetime1">
              <a:rPr lang="es-ES" smtClean="0"/>
              <a:pPr/>
              <a:t>29/11/2018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6AD72F61-3FD5-4EA7-B22B-1D4A2ACD9C45}" type="datetime1">
              <a:rPr lang="es-ES" smtClean="0"/>
              <a:pPr/>
              <a:t>29/11/2018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67248690-3FA1-4126-8FBA-3045DBF08DFC}" type="datetime1">
              <a:rPr lang="es-ES" smtClean="0"/>
              <a:pPr/>
              <a:t>29/11/2018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2546E02F-76F7-4115-946F-6E83C1226498}" type="datetime1">
              <a:rPr lang="es-ES" smtClean="0"/>
              <a:pPr/>
              <a:t>29/11/2018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C75DAB-E7E2-4986-8BC5-E2222D304D5A}" type="datetime1">
              <a:rPr lang="es-ES" smtClean="0"/>
              <a:pPr/>
              <a:t>29/11/2018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E9BA55B-F171-4B59-BCB0-14FF4768F9EA}" type="datetime1">
              <a:rPr lang="es-ES" smtClean="0"/>
              <a:pPr/>
              <a:t>29/11/2018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2EAC391-CF22-4AD4-B151-C057B34838FE}" type="datetime1">
              <a:rPr lang="es-ES" smtClean="0"/>
              <a:pPr/>
              <a:t>29/11/2018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BBB43AA-043C-483C-9F2C-2628963DFCCF}" type="datetime1">
              <a:rPr lang="es-ES" smtClean="0"/>
              <a:pPr/>
              <a:t>29/11/2018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8203F29C-F725-444D-B50E-FF045EFD44C4}" type="datetime1">
              <a:rPr lang="es-ES" smtClean="0"/>
              <a:pPr/>
              <a:t>29/11/2018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B2C89FD-02E8-41BC-86D0-4EDCB67AC8C0}" type="datetime1">
              <a:rPr lang="es-ES" smtClean="0"/>
              <a:pPr/>
              <a:t>29/11/2018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6ED4B00-B4CE-433F-BD9E-86EA8518113C}" type="slidenum">
              <a:rPr lang="es-ES" smtClean="0"/>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4086E3A6-42C2-4461-A0E0-B0884A377EFA}" type="datetime1">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2EAC391-CF22-4AD4-B151-C057B34838FE}" type="datetime1">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3FE54CE-9F0E-45CB-9BD9-A862BF7F7BDD}" type="datetime1">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3C69E792-0FB0-4A5B-BECD-98A3B5788A00}" type="datetime1">
              <a:rPr lang="es-ES" smtClean="0">
                <a:solidFill>
                  <a:prstClr val="black">
                    <a:tint val="75000"/>
                  </a:prstClr>
                </a:solidFill>
              </a:rPr>
              <a:pPr/>
              <a:t>29/11/2018</a:t>
            </a:fld>
            <a:endParaRPr lang="es-ES">
              <a:solidFill>
                <a:prstClr val="black">
                  <a:tint val="75000"/>
                </a:prstClr>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36BDCF62-624E-43BC-9F77-ED9F065853C5}" type="datetime1">
              <a:rPr lang="es-ES" smtClean="0">
                <a:solidFill>
                  <a:prstClr val="black">
                    <a:tint val="75000"/>
                  </a:prstClr>
                </a:solidFill>
              </a:rPr>
              <a:pPr/>
              <a:t>29/11/2018</a:t>
            </a:fld>
            <a:endParaRPr lang="es-ES">
              <a:solidFill>
                <a:prstClr val="black">
                  <a:tint val="75000"/>
                </a:prstClr>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4B7E66C6-5B29-4AEF-ACD6-534CC4C5977F}" type="datetime1">
              <a:rPr lang="es-ES" smtClean="0">
                <a:solidFill>
                  <a:prstClr val="black">
                    <a:tint val="75000"/>
                  </a:prstClr>
                </a:solidFill>
              </a:rPr>
              <a:pPr/>
              <a:t>29/11/2018</a:t>
            </a:fld>
            <a:endParaRPr lang="es-ES">
              <a:solidFill>
                <a:prstClr val="black">
                  <a:tint val="75000"/>
                </a:prstClr>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2C4597AD-5BB3-466C-9C4B-C2DD3995D69E}" type="datetime1">
              <a:rPr lang="es-ES" smtClean="0">
                <a:solidFill>
                  <a:prstClr val="black">
                    <a:tint val="75000"/>
                  </a:prstClr>
                </a:solidFill>
              </a:rPr>
              <a:pPr/>
              <a:t>29/11/2018</a:t>
            </a:fld>
            <a:endParaRPr lang="es-ES">
              <a:solidFill>
                <a:prstClr val="black">
                  <a:tint val="75000"/>
                </a:prstClr>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3FE54CE-9F0E-45CB-9BD9-A862BF7F7BDD}" type="datetime1">
              <a:rPr lang="es-ES" smtClean="0"/>
              <a:pPr/>
              <a:t>29/11/2018</a:t>
            </a:fld>
            <a:endParaRPr lang="es-ES"/>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BD42124F-441A-437C-A10A-015E802DF5DB}" type="datetime1">
              <a:rPr lang="es-ES" smtClean="0">
                <a:solidFill>
                  <a:prstClr val="black">
                    <a:tint val="75000"/>
                  </a:prstClr>
                </a:solidFill>
              </a:rPr>
              <a:pPr/>
              <a:t>29/11/2018</a:t>
            </a:fld>
            <a:endParaRPr lang="es-ES">
              <a:solidFill>
                <a:prstClr val="black">
                  <a:tint val="75000"/>
                </a:prstClr>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95C2A3E1-BF08-44F6-A32E-5CEC53F0C58F}" type="datetime1">
              <a:rPr lang="es-ES" smtClean="0">
                <a:solidFill>
                  <a:prstClr val="black">
                    <a:tint val="75000"/>
                  </a:prstClr>
                </a:solidFill>
              </a:rPr>
              <a:pPr/>
              <a:t>29/11/2018</a:t>
            </a:fld>
            <a:endParaRPr lang="es-ES">
              <a:solidFill>
                <a:prstClr val="black">
                  <a:tint val="75000"/>
                </a:prstClr>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A973E9F0-3494-4810-B0BA-E94C45729707}" type="datetime1">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C7C8666B-8054-4404-95C7-56AF07D9ECC5}" type="datetime1">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3C69E792-0FB0-4A5B-BECD-98A3B5788A00}" type="datetime1">
              <a:rPr lang="es-ES" smtClean="0"/>
              <a:pPr/>
              <a:t>29/11/2018</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36BDCF62-624E-43BC-9F77-ED9F065853C5}" type="datetime1">
              <a:rPr lang="es-ES" smtClean="0"/>
              <a:pPr/>
              <a:t>29/11/2018</a:t>
            </a:fld>
            <a:endParaRPr lang="es-ES"/>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4B7E66C6-5B29-4AEF-ACD6-534CC4C5977F}" type="datetime1">
              <a:rPr lang="es-ES" smtClean="0"/>
              <a:pPr/>
              <a:t>29/11/2018</a:t>
            </a:fld>
            <a:endParaRPr lang="es-ES"/>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2C4597AD-5BB3-466C-9C4B-C2DD3995D69E}" type="datetime1">
              <a:rPr lang="es-ES" smtClean="0"/>
              <a:pPr/>
              <a:t>29/11/2018</a:t>
            </a:fld>
            <a:endParaRPr lang="es-ES"/>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BD42124F-441A-437C-A10A-015E802DF5DB}" type="datetime1">
              <a:rPr lang="es-ES" smtClean="0"/>
              <a:pPr/>
              <a:t>29/11/2018</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95C2A3E1-BF08-44F6-A32E-5CEC53F0C58F}" type="datetime1">
              <a:rPr lang="es-ES" smtClean="0"/>
              <a:pPr/>
              <a:t>29/11/2018</a:t>
            </a:fld>
            <a:endParaRPr lang="es-ES"/>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36ED4B00-B4CE-433F-BD9E-86EA8518113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13"/>
          <a:stretch>
            <a:fillRect/>
          </a:stretch>
        </p:blipFill>
        <p:spPr>
          <a:xfrm>
            <a:off x="-8953" y="428"/>
            <a:ext cx="9161905" cy="685714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13"/>
          <a:stretch>
            <a:fillRect/>
          </a:stretch>
        </p:blipFill>
        <p:spPr>
          <a:xfrm>
            <a:off x="-94667" y="-75762"/>
            <a:ext cx="9333333" cy="7009524"/>
          </a:xfrm>
          <a:prstGeom prst="rect">
            <a:avLst/>
          </a:prstGeom>
        </p:spPr>
      </p:pic>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B714CE-47AD-4958-BBBF-07A6F534CC84}" type="datetime1">
              <a:rPr lang="es-ES" smtClean="0"/>
              <a:pPr/>
              <a:t>29/11/2018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800">
                <a:solidFill>
                  <a:schemeClr val="tx1">
                    <a:tint val="75000"/>
                  </a:schemeClr>
                </a:solidFill>
                <a:latin typeface="Century Gothic" pitchFamily="34" charset="0"/>
              </a:defRPr>
            </a:lvl1pPr>
          </a:lstStyle>
          <a:p>
            <a:fld id="{36ED4B00-B4CE-433F-BD9E-86EA8518113C}" type="slidenum">
              <a:rPr lang="es-ES" smtClean="0"/>
              <a:pPr/>
              <a:t>‹Nº›</a:t>
            </a:fld>
            <a:endParaRPr lang="es-ES" dirty="0"/>
          </a:p>
        </p:txBody>
      </p:sp>
      <p:pic>
        <p:nvPicPr>
          <p:cNvPr id="7" name="Imagen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39552" y="188640"/>
            <a:ext cx="1240205" cy="548396"/>
          </a:xfrm>
          <a:prstGeom prst="rect">
            <a:avLst/>
          </a:prstGeom>
        </p:spPr>
      </p:pic>
      <p:sp>
        <p:nvSpPr>
          <p:cNvPr id="9" name="Rectangle 6"/>
          <p:cNvSpPr>
            <a:spLocks noChangeArrowheads="1"/>
          </p:cNvSpPr>
          <p:nvPr userDrawn="1"/>
        </p:nvSpPr>
        <p:spPr bwMode="auto">
          <a:xfrm>
            <a:off x="2612977" y="272068"/>
            <a:ext cx="65527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ES" sz="1200" dirty="0">
                <a:solidFill>
                  <a:srgbClr val="019F6C"/>
                </a:solidFill>
                <a:latin typeface="Century Gothic" pitchFamily="34" charset="0"/>
                <a:ea typeface="Calibri" pitchFamily="34" charset="0"/>
                <a:cs typeface="Times New Roman" pitchFamily="18" charset="0"/>
              </a:rPr>
              <a:t>Cuantificación de la reducción de las emisiones actuales y futuras de la inversión en energía renovable y eficiencia energética en Bolivia</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13"/>
          <a:stretch>
            <a:fillRect/>
          </a:stretch>
        </p:blipFill>
        <p:spPr>
          <a:xfrm>
            <a:off x="571" y="-4334"/>
            <a:ext cx="9142857" cy="6866667"/>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4180B-FDBE-4129-BB0A-056290219631}" type="datetimeFigureOut">
              <a:rPr lang="es-ES" smtClean="0">
                <a:solidFill>
                  <a:prstClr val="black">
                    <a:tint val="75000"/>
                  </a:prstClr>
                </a:solidFill>
              </a:rPr>
              <a:pPr/>
              <a:t>29/11/2018</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A26FE-3709-41E8-878D-01E2E944888C}" type="slidenum">
              <a:rPr lang="es-ES" smtClean="0">
                <a:solidFill>
                  <a:prstClr val="black">
                    <a:tint val="75000"/>
                  </a:prstClr>
                </a:solidFill>
              </a:rPr>
              <a:pPr/>
              <a:t>‹Nº›</a:t>
            </a:fld>
            <a:endParaRPr lang="es-E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hyperlink" Target="https://cdm.unfccc.int/methodologies/DB/KMH6O8T6RL3P5XKNBQE2N359QG7KOE" TargetMode="Externa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hyperlink" Target="http://finanzascarbono.org/mercados/mecanismo-desarrollo-limpio/acerca/metodologias/"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dm.unfccc.int/methodologies/index.html"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23528" y="1484784"/>
            <a:ext cx="6984776" cy="5570756"/>
          </a:xfrm>
          <a:prstGeom prst="rect">
            <a:avLst/>
          </a:prstGeom>
          <a:noFill/>
        </p:spPr>
        <p:txBody>
          <a:bodyPr wrap="square" rtlCol="0">
            <a:spAutoFit/>
          </a:bodyPr>
          <a:lstStyle/>
          <a:p>
            <a:pPr>
              <a:spcBef>
                <a:spcPts val="1200"/>
              </a:spcBef>
            </a:pPr>
            <a:r>
              <a:rPr lang="es-ES_tradnl"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Jornada de </a:t>
            </a: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Capacitación</a:t>
            </a:r>
          </a:p>
          <a:p>
            <a:pPr algn="ctr">
              <a:spcBef>
                <a:spcPts val="1200"/>
              </a:spcBef>
            </a:pP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 “Estudio sobre la cuantificación de la reducción de las emisiones actuales y futuras de la inversión en energía renovable y eficiencia energética en Bolivia”</a:t>
            </a:r>
          </a:p>
          <a:p>
            <a:pPr algn="ctr">
              <a:spcBef>
                <a:spcPts val="1200"/>
              </a:spcBef>
            </a:pPr>
            <a:endPar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r>
              <a:rPr lang="es-ES" sz="220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Parte </a:t>
            </a: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2</a:t>
            </a:r>
            <a:r>
              <a:rPr lang="es-ES" sz="220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 </a:t>
            </a:r>
            <a:r>
              <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 </a:t>
            </a:r>
            <a:r>
              <a:rPr lang="es-BO"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Presentación general de las metodologías y herramientas de la UNFCCC disponibles para diferentes sectores. </a:t>
            </a:r>
            <a:endPar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endPar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endPar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a:p>
            <a:pPr>
              <a:spcBef>
                <a:spcPts val="1200"/>
              </a:spcBef>
            </a:pPr>
            <a:r>
              <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Cochabamba – Bolivia</a:t>
            </a:r>
          </a:p>
          <a:p>
            <a:pPr>
              <a:spcBef>
                <a:spcPts val="1200"/>
              </a:spcBef>
            </a:pPr>
            <a:r>
              <a:rPr lang="es-ES" sz="14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rPr>
              <a:t>29 de noviembre de 2018.</a:t>
            </a:r>
          </a:p>
          <a:p>
            <a:pPr>
              <a:spcBef>
                <a:spcPts val="1200"/>
              </a:spcBef>
            </a:pPr>
            <a:endParaRPr lang="es-ES" sz="2200" dirty="0">
              <a:solidFill>
                <a:schemeClr val="bg1"/>
              </a:solidFill>
              <a:latin typeface="Century Gothic" panose="020B0502020202020204" pitchFamily="34" charset="0"/>
              <a:ea typeface="Segoe UI Black" panose="020B0A02040204020203" pitchFamily="34" charset="0"/>
              <a:cs typeface="Segoe UI Black" panose="020B0A02040204020203" pitchFamily="34" charset="0"/>
            </a:endParaRPr>
          </a:p>
        </p:txBody>
      </p:sp>
      <p:sp>
        <p:nvSpPr>
          <p:cNvPr id="2" name="CuadroTexto 1"/>
          <p:cNvSpPr txBox="1"/>
          <p:nvPr/>
        </p:nvSpPr>
        <p:spPr>
          <a:xfrm>
            <a:off x="0" y="6453336"/>
            <a:ext cx="2123728" cy="246221"/>
          </a:xfrm>
          <a:prstGeom prst="rect">
            <a:avLst/>
          </a:prstGeom>
          <a:noFill/>
        </p:spPr>
        <p:txBody>
          <a:bodyPr wrap="square" rtlCol="0">
            <a:spAutoFit/>
          </a:bodyPr>
          <a:lstStyle/>
          <a:p>
            <a:pPr algn="ctr"/>
            <a:r>
              <a:rPr lang="es-ES_tradnl" sz="1000" b="1" dirty="0">
                <a:solidFill>
                  <a:schemeClr val="bg1"/>
                </a:solidFill>
                <a:latin typeface="Century Gothic" panose="020B0502020202020204" pitchFamily="34" charset="0"/>
              </a:rPr>
              <a:t>www.wearefactor.com</a:t>
            </a:r>
            <a:endParaRPr lang="es-ES" sz="1000" b="1" dirty="0">
              <a:solidFill>
                <a:schemeClr val="bg1"/>
              </a:solidFill>
              <a:latin typeface="Century Gothic" panose="020B0502020202020204" pitchFamily="34" charset="0"/>
            </a:endParaRP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4168" y="5229200"/>
            <a:ext cx="2627784" cy="1162335"/>
          </a:xfrm>
          <a:prstGeom prst="rect">
            <a:avLst/>
          </a:prstGeom>
        </p:spPr>
      </p:pic>
    </p:spTree>
    <p:extLst>
      <p:ext uri="{BB962C8B-B14F-4D97-AF65-F5344CB8AC3E}">
        <p14:creationId xmlns:p14="http://schemas.microsoft.com/office/powerpoint/2010/main" val="2540382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484784"/>
            <a:ext cx="7704087" cy="523220"/>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400" b="1" dirty="0">
                <a:solidFill>
                  <a:srgbClr val="1E3B59"/>
                </a:solidFill>
                <a:cs typeface="Arial" pitchFamily="34" charset="0"/>
              </a:rPr>
              <a:t>Cada Metodología tiene una Ficha especial con la ultima versión y las modificaciones que ha tenido:</a:t>
            </a:r>
          </a:p>
          <a:p>
            <a:pPr algn="ctr"/>
            <a:r>
              <a:rPr lang="es-BO" sz="1400" b="1" dirty="0">
                <a:solidFill>
                  <a:srgbClr val="1E3B59"/>
                </a:solidFill>
                <a:cs typeface="Arial" pitchFamily="34" charset="0"/>
                <a:hlinkClick r:id="rId2"/>
              </a:rPr>
              <a:t>https://</a:t>
            </a:r>
            <a:r>
              <a:rPr lang="es-BO" sz="1400" b="1" dirty="0" err="1">
                <a:solidFill>
                  <a:srgbClr val="1E3B59"/>
                </a:solidFill>
                <a:cs typeface="Arial" pitchFamily="34" charset="0"/>
                <a:hlinkClick r:id="rId2"/>
              </a:rPr>
              <a:t>cdm.unfccc.int</a:t>
            </a:r>
            <a:r>
              <a:rPr lang="es-BO" sz="1400" b="1" dirty="0">
                <a:solidFill>
                  <a:srgbClr val="1E3B59"/>
                </a:solidFill>
                <a:cs typeface="Arial" pitchFamily="34" charset="0"/>
                <a:hlinkClick r:id="rId2"/>
              </a:rPr>
              <a:t>/</a:t>
            </a:r>
            <a:r>
              <a:rPr lang="es-BO" sz="1400" b="1" dirty="0" err="1">
                <a:solidFill>
                  <a:srgbClr val="1E3B59"/>
                </a:solidFill>
                <a:cs typeface="Arial" pitchFamily="34" charset="0"/>
                <a:hlinkClick r:id="rId2"/>
              </a:rPr>
              <a:t>methodologies</a:t>
            </a:r>
            <a:r>
              <a:rPr lang="es-BO" sz="1400" b="1" dirty="0">
                <a:solidFill>
                  <a:srgbClr val="1E3B59"/>
                </a:solidFill>
                <a:cs typeface="Arial" pitchFamily="34" charset="0"/>
                <a:hlinkClick r:id="rId2"/>
              </a:rPr>
              <a:t>/DB/</a:t>
            </a:r>
            <a:r>
              <a:rPr lang="es-BO" sz="1400" b="1" dirty="0" err="1">
                <a:solidFill>
                  <a:srgbClr val="1E3B59"/>
                </a:solidFill>
                <a:cs typeface="Arial" pitchFamily="34" charset="0"/>
                <a:hlinkClick r:id="rId2"/>
              </a:rPr>
              <a:t>KMH6O8T6RL3P5XKNBQE2N359QG7KOE</a:t>
            </a:r>
            <a:r>
              <a:rPr lang="es-BO" sz="1400" b="1" dirty="0">
                <a:solidFill>
                  <a:srgbClr val="1E3B59"/>
                </a:solidFill>
                <a:cs typeface="Arial" pitchFamily="34" charset="0"/>
              </a:rPr>
              <a:t> </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0056" y="2087620"/>
            <a:ext cx="6264696" cy="4437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996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204864"/>
            <a:ext cx="7704087" cy="4031873"/>
          </a:xfrm>
          <a:prstGeom prst="rect">
            <a:avLst/>
          </a:prstGeom>
          <a:solidFill>
            <a:schemeClr val="bg1">
              <a:lumMod val="85000"/>
              <a:alpha val="90000"/>
            </a:schemeClr>
          </a:solidFill>
          <a:ln w="9525" algn="ctr">
            <a:noFill/>
            <a:miter lim="800000"/>
            <a:headEnd/>
            <a:tailEnd/>
          </a:ln>
        </p:spPr>
        <p:txBody>
          <a:bodyPr wrap="square">
            <a:spAutoFit/>
          </a:bodyPr>
          <a:lstStyle/>
          <a:p>
            <a:pPr marL="285750" indent="-285750" algn="just">
              <a:buFont typeface="Wingdings" panose="05000000000000000000" pitchFamily="2" charset="2"/>
              <a:buChar char="Ø"/>
            </a:pPr>
            <a:r>
              <a:rPr lang="es-BO" sz="1600" b="1" dirty="0">
                <a:cs typeface="Arial" pitchFamily="34" charset="0"/>
              </a:rPr>
              <a:t>Las metodologías de línea de base y de monitoreo de la Convención Marco de las Naciones Unidas sobre el Cambio Climático (UNFCCC por sus siglas en Ingles) incluyen las guías y procedimientos que se deben utilizar para demostrar la adicionalidad de un proyecto, para identificar el escenario de línea de base, para calcular las reducciones de emisiones resultantes de la implementación del proyecto, y para la implementación del plan de mediciones. Existen metodologías para cada tipo de proyecto, que incluyen condiciones de aplicabilidad específicas, que el proyecto que las utiliza debe cumplir.</a:t>
            </a:r>
          </a:p>
          <a:p>
            <a:pPr algn="just"/>
            <a:endParaRPr lang="es-BO" sz="1600" b="1" dirty="0">
              <a:cs typeface="Arial" pitchFamily="34" charset="0"/>
            </a:endParaRPr>
          </a:p>
          <a:p>
            <a:pPr marL="285750" indent="-285750" algn="just">
              <a:buFont typeface="Wingdings" panose="05000000000000000000" pitchFamily="2" charset="2"/>
              <a:buChar char="Ø"/>
            </a:pPr>
            <a:r>
              <a:rPr lang="es-BO" sz="1600" b="1" dirty="0">
                <a:cs typeface="Arial" pitchFamily="34" charset="0"/>
              </a:rPr>
              <a:t>Las metodologías aprobadas y propuestas que están bajo análisis, clasificadas por tipo y tamaño, se encuentran disponibles en el sitio web de la UNFCCC. El Libro de Metodologías publicado por la UNFCCC es una fuente importante de información relacionada con las diversas metodologías y los tipos de proyectos viables.</a:t>
            </a:r>
          </a:p>
          <a:p>
            <a:pPr marL="285750" indent="-285750" algn="just">
              <a:buFont typeface="Wingdings" panose="05000000000000000000" pitchFamily="2" charset="2"/>
              <a:buChar char="Ø"/>
            </a:pPr>
            <a:endParaRPr lang="es-BO" sz="1600" b="1" dirty="0">
              <a:cs typeface="Arial" pitchFamily="34" charset="0"/>
            </a:endParaRPr>
          </a:p>
          <a:p>
            <a:pPr marL="285750" indent="-285750" algn="just">
              <a:buFont typeface="Wingdings" panose="05000000000000000000" pitchFamily="2" charset="2"/>
              <a:buChar char="Ø"/>
            </a:pPr>
            <a:r>
              <a:rPr lang="es-BO" sz="1600" b="1" dirty="0">
                <a:cs typeface="Arial" pitchFamily="34" charset="0"/>
              </a:rPr>
              <a:t>Las metodologías de línea base y monitoreo aparecen juntas en el mismo documento metodológico.</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38132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hlinkClick r:id="rId2"/>
              </a:rPr>
              <a:t>http://</a:t>
            </a:r>
            <a:r>
              <a:rPr lang="es-ES_tradnl" sz="900" dirty="0" err="1">
                <a:solidFill>
                  <a:srgbClr val="102568"/>
                </a:solidFill>
                <a:latin typeface="+mj-lt"/>
                <a:cs typeface="Arial" pitchFamily="34" charset="0"/>
                <a:hlinkClick r:id="rId2"/>
              </a:rPr>
              <a:t>finanzascarbono.org</a:t>
            </a:r>
            <a:r>
              <a:rPr lang="es-ES_tradnl" sz="900" dirty="0">
                <a:solidFill>
                  <a:srgbClr val="102568"/>
                </a:solidFill>
                <a:latin typeface="+mj-lt"/>
                <a:cs typeface="Arial" pitchFamily="34" charset="0"/>
                <a:hlinkClick r:id="rId2"/>
              </a:rPr>
              <a:t>/mercados/mecanismo-desarrollo-limpio/acerca/</a:t>
            </a:r>
            <a:r>
              <a:rPr lang="es-ES_tradnl" sz="900" dirty="0" err="1">
                <a:solidFill>
                  <a:srgbClr val="102568"/>
                </a:solidFill>
                <a:latin typeface="+mj-lt"/>
                <a:cs typeface="Arial" pitchFamily="34" charset="0"/>
                <a:hlinkClick r:id="rId2"/>
              </a:rPr>
              <a:t>metodologias</a:t>
            </a:r>
            <a:r>
              <a:rPr lang="es-ES_tradnl" sz="900" dirty="0">
                <a:solidFill>
                  <a:srgbClr val="102568"/>
                </a:solidFill>
                <a:latin typeface="+mj-lt"/>
                <a:cs typeface="Arial" pitchFamily="34" charset="0"/>
                <a:hlinkClick r:id="rId2"/>
              </a:rPr>
              <a:t>/</a:t>
            </a:r>
            <a:r>
              <a:rPr lang="es-ES_tradnl" sz="900" dirty="0">
                <a:solidFill>
                  <a:srgbClr val="102568"/>
                </a:solidFill>
                <a:latin typeface="+mj-lt"/>
                <a:cs typeface="Arial" pitchFamily="34" charset="0"/>
              </a:rPr>
              <a:t> y elaboración Propia</a:t>
            </a:r>
          </a:p>
        </p:txBody>
      </p:sp>
      <p:sp>
        <p:nvSpPr>
          <p:cNvPr id="8" name="Text Box 5"/>
          <p:cNvSpPr txBox="1">
            <a:spLocks noChangeArrowheads="1"/>
          </p:cNvSpPr>
          <p:nvPr/>
        </p:nvSpPr>
        <p:spPr bwMode="auto">
          <a:xfrm>
            <a:off x="909505" y="1772816"/>
            <a:ext cx="7704087" cy="338554"/>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cs typeface="Arial" pitchFamily="34" charset="0"/>
              </a:rPr>
              <a:t>Algunas Observaciones y Recomendaciones sobres la Metodologías UNFCCC</a:t>
            </a:r>
          </a:p>
        </p:txBody>
      </p:sp>
    </p:spTree>
    <p:extLst>
      <p:ext uri="{BB962C8B-B14F-4D97-AF65-F5344CB8AC3E}">
        <p14:creationId xmlns:p14="http://schemas.microsoft.com/office/powerpoint/2010/main" val="3952486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407528"/>
            <a:ext cx="7704087" cy="3539430"/>
          </a:xfrm>
          <a:prstGeom prst="rect">
            <a:avLst/>
          </a:prstGeom>
          <a:solidFill>
            <a:schemeClr val="bg1">
              <a:lumMod val="85000"/>
              <a:alpha val="90000"/>
            </a:schemeClr>
          </a:solidFill>
          <a:ln w="9525" algn="ctr">
            <a:noFill/>
            <a:miter lim="800000"/>
            <a:headEnd/>
            <a:tailEnd/>
          </a:ln>
        </p:spPr>
        <p:txBody>
          <a:bodyPr wrap="square">
            <a:spAutoFit/>
          </a:bodyPr>
          <a:lstStyle/>
          <a:p>
            <a:pPr marL="285750" indent="-285750" algn="just">
              <a:buFont typeface="Wingdings" panose="05000000000000000000" pitchFamily="2" charset="2"/>
              <a:buChar char="Ø"/>
            </a:pPr>
            <a:r>
              <a:rPr lang="es-BO" sz="1600" b="1" dirty="0">
                <a:solidFill>
                  <a:srgbClr val="1E3B59"/>
                </a:solidFill>
                <a:cs typeface="Arial" pitchFamily="34" charset="0"/>
              </a:rPr>
              <a:t>De acuerdo con el tipo y escala del proyecto, las metodologías de  la UNFCCC se clasifican en cuatro categorías:</a:t>
            </a:r>
          </a:p>
          <a:p>
            <a:pPr marL="285750" indent="-285750" algn="just">
              <a:buFont typeface="Wingdings" panose="05000000000000000000" pitchFamily="2" charset="2"/>
              <a:buChar char="Ø"/>
            </a:pPr>
            <a:endParaRPr lang="es-BO" sz="1600" b="1" dirty="0">
              <a:solidFill>
                <a:srgbClr val="1E3B59"/>
              </a:solidFill>
              <a:cs typeface="Arial" pitchFamily="34" charset="0"/>
            </a:endParaRPr>
          </a:p>
          <a:p>
            <a:pPr marL="714375" lvl="1" indent="-357188" algn="just">
              <a:buFont typeface="Wingdings" panose="05000000000000000000" pitchFamily="2" charset="2"/>
              <a:buChar char="§"/>
            </a:pPr>
            <a:r>
              <a:rPr lang="es-BO" sz="1600" b="1" dirty="0">
                <a:solidFill>
                  <a:srgbClr val="1E3B59"/>
                </a:solidFill>
                <a:cs typeface="Arial" pitchFamily="34" charset="0"/>
              </a:rPr>
              <a:t>Metodologías para proyectos de gran escala;</a:t>
            </a:r>
          </a:p>
          <a:p>
            <a:pPr marL="714375" lvl="1" indent="-357188" algn="just">
              <a:buFont typeface="Wingdings" panose="05000000000000000000" pitchFamily="2" charset="2"/>
              <a:buChar char="§"/>
            </a:pPr>
            <a:r>
              <a:rPr lang="es-BO" sz="1600" b="1" dirty="0">
                <a:solidFill>
                  <a:srgbClr val="1E3B59"/>
                </a:solidFill>
                <a:cs typeface="Arial" pitchFamily="34" charset="0"/>
              </a:rPr>
              <a:t>Metodologías para proyectos de pequeña escala;</a:t>
            </a:r>
          </a:p>
          <a:p>
            <a:pPr marL="714375" lvl="1" indent="-357188" algn="just">
              <a:buFont typeface="Wingdings" panose="05000000000000000000" pitchFamily="2" charset="2"/>
              <a:buChar char="§"/>
            </a:pPr>
            <a:r>
              <a:rPr lang="es-BO" sz="1600" b="1" dirty="0">
                <a:solidFill>
                  <a:srgbClr val="1E3B59"/>
                </a:solidFill>
                <a:cs typeface="Arial" pitchFamily="34" charset="0"/>
              </a:rPr>
              <a:t>Metodologías para actividades de proyecto de forestación y reforestación de gran escala;</a:t>
            </a:r>
          </a:p>
          <a:p>
            <a:pPr marL="714375" lvl="1" indent="-357188" algn="just">
              <a:buFont typeface="Wingdings" panose="05000000000000000000" pitchFamily="2" charset="2"/>
              <a:buChar char="§"/>
            </a:pPr>
            <a:r>
              <a:rPr lang="es-BO" sz="1600" b="1" dirty="0">
                <a:solidFill>
                  <a:srgbClr val="1E3B59"/>
                </a:solidFill>
                <a:cs typeface="Arial" pitchFamily="34" charset="0"/>
              </a:rPr>
              <a:t>Metodologías para actividades de proyecto de forestación y reforestación de pequeña escala.</a:t>
            </a:r>
          </a:p>
          <a:p>
            <a:pPr marL="357187" lvl="1" algn="just"/>
            <a:endParaRPr lang="es-BO" sz="1600" b="1" dirty="0">
              <a:solidFill>
                <a:srgbClr val="1E3B59"/>
              </a:solidFill>
              <a:cs typeface="Arial" pitchFamily="34" charset="0"/>
            </a:endParaRPr>
          </a:p>
          <a:p>
            <a:pPr marL="285750" indent="-285750" algn="just">
              <a:buFont typeface="Wingdings" panose="05000000000000000000" pitchFamily="2" charset="2"/>
              <a:buChar char="Ø"/>
            </a:pPr>
            <a:r>
              <a:rPr lang="es-BO" sz="1600" b="1" dirty="0">
                <a:solidFill>
                  <a:srgbClr val="1E3B59"/>
                </a:solidFill>
                <a:cs typeface="Arial" pitchFamily="34" charset="0"/>
              </a:rPr>
              <a:t>Cada metodología está relacionada con una o más categorías sectoriales, clasificadas de acuerdo a los tipos de industria en que se clasificarían los proyectos de esta metodología, lo que permite una categorización más extensa en base a tipos de tecnologías.</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50708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finanzascarbono.org</a:t>
            </a:r>
            <a:r>
              <a:rPr lang="es-ES_tradnl" sz="900" dirty="0">
                <a:solidFill>
                  <a:srgbClr val="102568"/>
                </a:solidFill>
                <a:latin typeface="+mj-lt"/>
                <a:cs typeface="Arial" pitchFamily="34" charset="0"/>
              </a:rPr>
              <a:t>/mercados/mecanismo-desarrollo-limpio/acerca/</a:t>
            </a:r>
            <a:r>
              <a:rPr lang="es-ES_tradnl" sz="900" dirty="0" err="1">
                <a:solidFill>
                  <a:srgbClr val="102568"/>
                </a:solidFill>
                <a:latin typeface="+mj-lt"/>
                <a:cs typeface="Arial" pitchFamily="34" charset="0"/>
              </a:rPr>
              <a:t>metodologias</a:t>
            </a:r>
            <a:r>
              <a:rPr lang="es-ES_tradnl" sz="900" dirty="0">
                <a:solidFill>
                  <a:srgbClr val="102568"/>
                </a:solidFill>
                <a:latin typeface="+mj-lt"/>
                <a:cs typeface="Arial" pitchFamily="34" charset="0"/>
              </a:rPr>
              <a:t>/</a:t>
            </a:r>
          </a:p>
        </p:txBody>
      </p:sp>
    </p:spTree>
    <p:extLst>
      <p:ext uri="{BB962C8B-B14F-4D97-AF65-F5344CB8AC3E}">
        <p14:creationId xmlns:p14="http://schemas.microsoft.com/office/powerpoint/2010/main" val="979630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896953" y="1700808"/>
            <a:ext cx="7704087" cy="4678204"/>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cs typeface="Arial" pitchFamily="34" charset="0"/>
              </a:rPr>
              <a:t>Metodologías para proyectos de gran escala</a:t>
            </a:r>
          </a:p>
          <a:p>
            <a:pPr marL="285750" indent="-285750" algn="just">
              <a:buFont typeface="Wingdings" panose="05000000000000000000" pitchFamily="2" charset="2"/>
              <a:buChar char="Ø"/>
            </a:pPr>
            <a:endParaRPr lang="es-BO" sz="16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Las metodologías se han desarrollado básicamente de manera ascendente, esto es, los desarrolladores del proyecto diseñan metodologías nuevas basadas en sus proyectos de reducción de emisiones, para posteriormente enviarlas para su aprobación a la Junta Ejecutiva del UNFCCC. Las metodologías de gran escala aprobadas, originalmente desarrolladas para un proyecto específico, pueden utilizarse posteriormente para otros proyectos similares que cumplan con las condiciones de aplicabilidad especificadas en la metodología. Una metodología consolidada (</a:t>
            </a:r>
            <a:r>
              <a:rPr lang="es-BO" sz="1400" b="1" dirty="0" err="1">
                <a:solidFill>
                  <a:srgbClr val="1E3B59"/>
                </a:solidFill>
                <a:cs typeface="Arial" pitchFamily="34" charset="0"/>
              </a:rPr>
              <a:t>ACM</a:t>
            </a:r>
            <a:r>
              <a:rPr lang="es-BO" sz="1400" b="1" dirty="0">
                <a:solidFill>
                  <a:srgbClr val="1E3B59"/>
                </a:solidFill>
                <a:cs typeface="Arial" pitchFamily="34" charset="0"/>
              </a:rPr>
              <a:t> en inglés) es el resultado de la consolidación de varias metodologías similares en una sola.</a:t>
            </a:r>
          </a:p>
          <a:p>
            <a:pPr marL="285750" indent="-285750" algn="just">
              <a:buFont typeface="Wingdings" panose="05000000000000000000" pitchFamily="2" charset="2"/>
              <a:buChar char="Ø"/>
            </a:pPr>
            <a:endParaRPr lang="es-BO" sz="14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En algunos casos, el proyecto apunta a la reducción de diversos tipos de GEI mediante una combinación de actividades, las cuales no pueden ser cubiertas por una sola metodología, por lo que se deben utilizar varias metodologías al mismo tiempo.</a:t>
            </a:r>
          </a:p>
          <a:p>
            <a:pPr marL="285750" indent="-285750" algn="just">
              <a:buFont typeface="Wingdings" panose="05000000000000000000" pitchFamily="2" charset="2"/>
              <a:buChar char="Ø"/>
            </a:pPr>
            <a:endParaRPr lang="es-BO" sz="14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De forma alternativa, en el caso de que un proyecto no pueda utilizar ninguna de las metodologías existentes, se puede proponer una nueva metodología o en el caso de que las diferencias entre el proyecto y una metodología existente sean menores, el proponente de proyecto podrá solicitar una Revisión de ésta.</a:t>
            </a:r>
          </a:p>
          <a:p>
            <a:pPr marL="285750" indent="-285750" algn="just">
              <a:buFont typeface="Wingdings" panose="05000000000000000000" pitchFamily="2" charset="2"/>
              <a:buChar char="Ø"/>
            </a:pPr>
            <a:endParaRPr lang="es-BO" sz="14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Finalmente, y en el caso de que se encuentre ambigüedad en una metodología es posible solicitar una Aclaración de la misma.</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50708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finanzascarbono.org</a:t>
            </a:r>
            <a:r>
              <a:rPr lang="es-ES_tradnl" sz="900" dirty="0">
                <a:solidFill>
                  <a:srgbClr val="102568"/>
                </a:solidFill>
                <a:latin typeface="+mj-lt"/>
                <a:cs typeface="Arial" pitchFamily="34" charset="0"/>
              </a:rPr>
              <a:t>/mercados/mecanismo-desarrollo-limpio/acerca/</a:t>
            </a:r>
            <a:r>
              <a:rPr lang="es-ES_tradnl" sz="900" dirty="0" err="1">
                <a:solidFill>
                  <a:srgbClr val="102568"/>
                </a:solidFill>
                <a:latin typeface="+mj-lt"/>
                <a:cs typeface="Arial" pitchFamily="34" charset="0"/>
              </a:rPr>
              <a:t>metodologias</a:t>
            </a:r>
            <a:r>
              <a:rPr lang="es-ES_tradnl" sz="900" dirty="0">
                <a:solidFill>
                  <a:srgbClr val="102568"/>
                </a:solidFill>
                <a:latin typeface="+mj-lt"/>
                <a:cs typeface="Arial" pitchFamily="34" charset="0"/>
              </a:rPr>
              <a:t>/</a:t>
            </a:r>
          </a:p>
        </p:txBody>
      </p:sp>
    </p:spTree>
    <p:extLst>
      <p:ext uri="{BB962C8B-B14F-4D97-AF65-F5344CB8AC3E}">
        <p14:creationId xmlns:p14="http://schemas.microsoft.com/office/powerpoint/2010/main" val="778074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896953" y="2704852"/>
            <a:ext cx="7704087" cy="2308324"/>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cs typeface="Arial" pitchFamily="34" charset="0"/>
              </a:rPr>
              <a:t>Metodologías para proyectos de pequeña escala</a:t>
            </a:r>
          </a:p>
          <a:p>
            <a:pPr algn="ctr"/>
            <a:endParaRPr lang="es-BO" sz="16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Hay metodologías disponibles para actividades de proyecto de pequeña escala, que proveen metodologías de línea base y de monitoreo simplificadas. Las metodologías se han venido produciendo de modo distinto a las de gran escala, ya que para pequeña escala, el desarrollo se ha realizado de modo descendente desde la desde el Panel de Expertos, sin que haya sido necesario que algún interesado la presente.</a:t>
            </a:r>
          </a:p>
          <a:p>
            <a:pPr marL="285750" indent="-285750" algn="just">
              <a:buFont typeface="Wingdings" panose="05000000000000000000" pitchFamily="2" charset="2"/>
              <a:buChar char="Ø"/>
            </a:pPr>
            <a:endParaRPr lang="es-BO" sz="14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Se aplican para las metodologías de pequeña escala las mismas consideraciones sobre pedidos de revisión o aclaración.</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50708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finanzascarbono.org</a:t>
            </a:r>
            <a:r>
              <a:rPr lang="es-ES_tradnl" sz="900" dirty="0">
                <a:solidFill>
                  <a:srgbClr val="102568"/>
                </a:solidFill>
                <a:latin typeface="+mj-lt"/>
                <a:cs typeface="Arial" pitchFamily="34" charset="0"/>
              </a:rPr>
              <a:t>/mercados/mecanismo-desarrollo-limpio/acerca/</a:t>
            </a:r>
            <a:r>
              <a:rPr lang="es-ES_tradnl" sz="900" dirty="0" err="1">
                <a:solidFill>
                  <a:srgbClr val="102568"/>
                </a:solidFill>
                <a:latin typeface="+mj-lt"/>
                <a:cs typeface="Arial" pitchFamily="34" charset="0"/>
              </a:rPr>
              <a:t>metodologias</a:t>
            </a:r>
            <a:r>
              <a:rPr lang="es-ES_tradnl" sz="900" dirty="0">
                <a:solidFill>
                  <a:srgbClr val="102568"/>
                </a:solidFill>
                <a:latin typeface="+mj-lt"/>
                <a:cs typeface="Arial" pitchFamily="34" charset="0"/>
              </a:rPr>
              <a:t>/</a:t>
            </a:r>
          </a:p>
        </p:txBody>
      </p:sp>
    </p:spTree>
    <p:extLst>
      <p:ext uri="{BB962C8B-B14F-4D97-AF65-F5344CB8AC3E}">
        <p14:creationId xmlns:p14="http://schemas.microsoft.com/office/powerpoint/2010/main" val="2650568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896953" y="2704852"/>
            <a:ext cx="7704087" cy="1661993"/>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cs typeface="Arial" pitchFamily="34" charset="0"/>
              </a:rPr>
              <a:t>Metodologías para proyectos forestales</a:t>
            </a:r>
          </a:p>
          <a:p>
            <a:pPr algn="ctr"/>
            <a:endParaRPr lang="es-BO" sz="16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Las metodologías de Forestación y Reforestación son herramientas utilizadas para definir cambios en las existencias de carbono dentro de los límites del proyecto.</a:t>
            </a:r>
          </a:p>
          <a:p>
            <a:pPr marL="285750" indent="-285750" algn="just">
              <a:buFont typeface="Wingdings" panose="05000000000000000000" pitchFamily="2" charset="2"/>
              <a:buChar char="Ø"/>
            </a:pPr>
            <a:endParaRPr lang="es-BO" sz="1400" b="1" dirty="0">
              <a:solidFill>
                <a:srgbClr val="1E3B59"/>
              </a:solidFill>
              <a:cs typeface="Arial" pitchFamily="34" charset="0"/>
            </a:endParaRPr>
          </a:p>
          <a:p>
            <a:pPr marL="285750" indent="-285750" algn="just">
              <a:buFont typeface="Wingdings" panose="05000000000000000000" pitchFamily="2" charset="2"/>
              <a:buChar char="Ø"/>
            </a:pPr>
            <a:r>
              <a:rPr lang="es-BO" sz="1400" b="1" dirty="0">
                <a:solidFill>
                  <a:srgbClr val="1E3B59"/>
                </a:solidFill>
                <a:cs typeface="Arial" pitchFamily="34" charset="0"/>
              </a:rPr>
              <a:t>Los proyectos de Forestación y Reforestación pueden aplicar metodologías simplificadas de pequeña escala si cumplen los criterios de elegibilidad aplicables.</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50708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finanzascarbono.org</a:t>
            </a:r>
            <a:r>
              <a:rPr lang="es-ES_tradnl" sz="900" dirty="0">
                <a:solidFill>
                  <a:srgbClr val="102568"/>
                </a:solidFill>
                <a:latin typeface="+mj-lt"/>
                <a:cs typeface="Arial" pitchFamily="34" charset="0"/>
              </a:rPr>
              <a:t>/mercados/mecanismo-desarrollo-limpio/acerca/</a:t>
            </a:r>
            <a:r>
              <a:rPr lang="es-ES_tradnl" sz="900" dirty="0" err="1">
                <a:solidFill>
                  <a:srgbClr val="102568"/>
                </a:solidFill>
                <a:latin typeface="+mj-lt"/>
                <a:cs typeface="Arial" pitchFamily="34" charset="0"/>
              </a:rPr>
              <a:t>metodologias</a:t>
            </a:r>
            <a:r>
              <a:rPr lang="es-ES_tradnl" sz="900" dirty="0">
                <a:solidFill>
                  <a:srgbClr val="102568"/>
                </a:solidFill>
                <a:latin typeface="+mj-lt"/>
                <a:cs typeface="Arial" pitchFamily="34" charset="0"/>
              </a:rPr>
              <a:t>/</a:t>
            </a:r>
          </a:p>
        </p:txBody>
      </p:sp>
    </p:spTree>
    <p:extLst>
      <p:ext uri="{BB962C8B-B14F-4D97-AF65-F5344CB8AC3E}">
        <p14:creationId xmlns:p14="http://schemas.microsoft.com/office/powerpoint/2010/main" val="305285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896953" y="1700808"/>
            <a:ext cx="7704087" cy="3677930"/>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cs typeface="Arial" pitchFamily="34" charset="0"/>
              </a:rPr>
              <a:t>Herramientas metodológicas </a:t>
            </a:r>
          </a:p>
          <a:p>
            <a:pPr algn="ctr"/>
            <a:endParaRPr lang="es-BO" sz="1600" b="1" dirty="0">
              <a:solidFill>
                <a:srgbClr val="1E3B59"/>
              </a:solidFill>
              <a:cs typeface="Arial" pitchFamily="34" charset="0"/>
            </a:endParaRPr>
          </a:p>
          <a:p>
            <a:r>
              <a:rPr lang="es-BO" sz="1600" b="1" dirty="0">
                <a:solidFill>
                  <a:srgbClr val="1E3B59"/>
                </a:solidFill>
                <a:cs typeface="Arial" pitchFamily="34" charset="0"/>
              </a:rPr>
              <a:t>Dado que muchos procedimientos y guías son comunes a varias metodologías, se ha procedido a extraerlos de las mismas y presentarlos en documentos separados. Las herramientas y los procedimientos más comunes son:</a:t>
            </a:r>
          </a:p>
          <a:p>
            <a:endParaRPr lang="es-BO" sz="1600" b="1" dirty="0">
              <a:solidFill>
                <a:srgbClr val="1E3B59"/>
              </a:solidFill>
              <a:cs typeface="Arial" pitchFamily="34" charset="0"/>
            </a:endParaRPr>
          </a:p>
          <a:p>
            <a:pPr marL="814388" lvl="1" indent="-357188">
              <a:spcAft>
                <a:spcPts val="600"/>
              </a:spcAft>
              <a:buFont typeface="Wingdings" panose="05000000000000000000" pitchFamily="2" charset="2"/>
              <a:buChar char="ü"/>
            </a:pPr>
            <a:r>
              <a:rPr lang="es-BO" sz="1600" b="1" dirty="0">
                <a:solidFill>
                  <a:srgbClr val="1E3B59"/>
                </a:solidFill>
                <a:cs typeface="Arial" pitchFamily="34" charset="0"/>
              </a:rPr>
              <a:t>Herramienta combinada para identificar el escenario de línea de base y demostrar adicionalidad</a:t>
            </a:r>
          </a:p>
          <a:p>
            <a:pPr lvl="1">
              <a:spcAft>
                <a:spcPts val="600"/>
              </a:spcAft>
            </a:pPr>
            <a:endParaRPr lang="es-BO" sz="1600" b="1" dirty="0">
              <a:solidFill>
                <a:srgbClr val="1E3B59"/>
              </a:solidFill>
              <a:cs typeface="Arial" pitchFamily="34" charset="0"/>
            </a:endParaRPr>
          </a:p>
          <a:p>
            <a:pPr marL="814388" lvl="1" indent="-357188">
              <a:spcAft>
                <a:spcPts val="600"/>
              </a:spcAft>
              <a:buFont typeface="Wingdings" panose="05000000000000000000" pitchFamily="2" charset="2"/>
              <a:buChar char="ü"/>
            </a:pPr>
            <a:r>
              <a:rPr lang="es-BO" sz="1600" b="1" dirty="0">
                <a:solidFill>
                  <a:srgbClr val="1E3B59"/>
                </a:solidFill>
                <a:cs typeface="Arial" pitchFamily="34" charset="0"/>
              </a:rPr>
              <a:t>Herramienta para calcular el factor de emisión de un sistema eléctrico</a:t>
            </a:r>
          </a:p>
          <a:p>
            <a:pPr lvl="1">
              <a:spcAft>
                <a:spcPts val="600"/>
              </a:spcAft>
            </a:pPr>
            <a:endParaRPr lang="es-BO" sz="1600" b="1" dirty="0">
              <a:solidFill>
                <a:srgbClr val="1E3B59"/>
              </a:solidFill>
              <a:cs typeface="Arial" pitchFamily="34" charset="0"/>
            </a:endParaRPr>
          </a:p>
          <a:p>
            <a:pPr marL="814388" lvl="1" indent="-357188">
              <a:spcAft>
                <a:spcPts val="600"/>
              </a:spcAft>
              <a:buFont typeface="Wingdings" panose="05000000000000000000" pitchFamily="2" charset="2"/>
              <a:buChar char="ü"/>
            </a:pPr>
            <a:r>
              <a:rPr lang="es-BO" sz="1600" b="1" dirty="0">
                <a:solidFill>
                  <a:srgbClr val="1E3B59"/>
                </a:solidFill>
                <a:cs typeface="Arial" pitchFamily="34" charset="0"/>
              </a:rPr>
              <a:t>Guía para la evaluación del análisis de inversión</a:t>
            </a:r>
          </a:p>
          <a:p>
            <a:endParaRPr lang="es-BO" sz="1600" b="1" dirty="0">
              <a:solidFill>
                <a:srgbClr val="1E3B59"/>
              </a:solidFill>
              <a:cs typeface="Arial" pitchFamily="34" charset="0"/>
            </a:endParaRP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50708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finanzascarbono.org</a:t>
            </a:r>
            <a:r>
              <a:rPr lang="es-ES_tradnl" sz="900" dirty="0">
                <a:solidFill>
                  <a:srgbClr val="102568"/>
                </a:solidFill>
                <a:latin typeface="+mj-lt"/>
                <a:cs typeface="Arial" pitchFamily="34" charset="0"/>
              </a:rPr>
              <a:t>/mercados/mecanismo-desarrollo-limpio/acerca/</a:t>
            </a:r>
            <a:r>
              <a:rPr lang="es-ES_tradnl" sz="900" dirty="0" err="1">
                <a:solidFill>
                  <a:srgbClr val="102568"/>
                </a:solidFill>
                <a:latin typeface="+mj-lt"/>
                <a:cs typeface="Arial" pitchFamily="34" charset="0"/>
              </a:rPr>
              <a:t>metodologias</a:t>
            </a:r>
            <a:r>
              <a:rPr lang="es-ES_tradnl" sz="900" dirty="0">
                <a:solidFill>
                  <a:srgbClr val="102568"/>
                </a:solidFill>
                <a:latin typeface="+mj-lt"/>
                <a:cs typeface="Arial" pitchFamily="34" charset="0"/>
              </a:rPr>
              <a:t>/</a:t>
            </a:r>
          </a:p>
        </p:txBody>
      </p:sp>
    </p:spTree>
    <p:extLst>
      <p:ext uri="{BB962C8B-B14F-4D97-AF65-F5344CB8AC3E}">
        <p14:creationId xmlns:p14="http://schemas.microsoft.com/office/powerpoint/2010/main" val="4079123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896953" y="1700808"/>
            <a:ext cx="7704087" cy="3046988"/>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b="1" dirty="0">
                <a:solidFill>
                  <a:srgbClr val="1E3B59"/>
                </a:solidFill>
                <a:cs typeface="Arial" pitchFamily="34" charset="0"/>
              </a:rPr>
              <a:t>Algunas recomendaciones sobre el uso de las Metodologías UNFCCC para revisión, notificación y verificación de los </a:t>
            </a:r>
            <a:r>
              <a:rPr lang="es-BO" b="1" dirty="0" err="1">
                <a:solidFill>
                  <a:srgbClr val="1E3B59"/>
                </a:solidFill>
                <a:cs typeface="Arial" pitchFamily="34" charset="0"/>
              </a:rPr>
              <a:t>CDN</a:t>
            </a:r>
            <a:r>
              <a:rPr lang="es-BO" b="1" dirty="0">
                <a:solidFill>
                  <a:srgbClr val="1E3B59"/>
                </a:solidFill>
                <a:cs typeface="Arial" pitchFamily="34" charset="0"/>
              </a:rPr>
              <a:t> de los países dentro del marco del Acuerdo de Paris</a:t>
            </a:r>
          </a:p>
          <a:p>
            <a:pPr algn="ctr"/>
            <a:endParaRPr lang="es-BO" sz="1600" b="1" dirty="0">
              <a:solidFill>
                <a:srgbClr val="1E3B59"/>
              </a:solidFill>
              <a:cs typeface="Arial" pitchFamily="34" charset="0"/>
            </a:endParaRPr>
          </a:p>
          <a:p>
            <a:pPr marL="357188" indent="-357188">
              <a:spcAft>
                <a:spcPts val="600"/>
              </a:spcAft>
              <a:buFont typeface="Wingdings" panose="05000000000000000000" pitchFamily="2" charset="2"/>
              <a:buChar char="ü"/>
            </a:pPr>
            <a:r>
              <a:rPr lang="es-BO" sz="1600" b="1" dirty="0">
                <a:solidFill>
                  <a:srgbClr val="1E3B59"/>
                </a:solidFill>
                <a:cs typeface="Arial" pitchFamily="34" charset="0"/>
              </a:rPr>
              <a:t>Se debe trabajar siempre con las metodologías vigentes y aprobadas.</a:t>
            </a:r>
          </a:p>
          <a:p>
            <a:pPr marL="357188" indent="-357188">
              <a:spcAft>
                <a:spcPts val="600"/>
              </a:spcAft>
              <a:buFont typeface="Wingdings" panose="05000000000000000000" pitchFamily="2" charset="2"/>
              <a:buChar char="ü"/>
            </a:pPr>
            <a:r>
              <a:rPr lang="es-BO" sz="1600" b="1" dirty="0">
                <a:solidFill>
                  <a:srgbClr val="1E3B59"/>
                </a:solidFill>
                <a:cs typeface="Arial" pitchFamily="34" charset="0"/>
              </a:rPr>
              <a:t>Se debe asegurar que se apliquen las herramientas metodológicas que corresponden a cada metodología.</a:t>
            </a:r>
          </a:p>
          <a:p>
            <a:pPr marL="357188" indent="-357188">
              <a:spcAft>
                <a:spcPts val="600"/>
              </a:spcAft>
              <a:buFont typeface="Wingdings" panose="05000000000000000000" pitchFamily="2" charset="2"/>
              <a:buChar char="ü"/>
            </a:pPr>
            <a:r>
              <a:rPr lang="es-BO" sz="1600" b="1" dirty="0">
                <a:solidFill>
                  <a:srgbClr val="1E3B59"/>
                </a:solidFill>
                <a:cs typeface="Arial" pitchFamily="34" charset="0"/>
              </a:rPr>
              <a:t>Hasta que no se desarrollen Metodologías específicas para la revisión, notificación y verificación de los </a:t>
            </a:r>
            <a:r>
              <a:rPr lang="es-BO" sz="1600" b="1" dirty="0" err="1">
                <a:solidFill>
                  <a:srgbClr val="1E3B59"/>
                </a:solidFill>
                <a:cs typeface="Arial" pitchFamily="34" charset="0"/>
              </a:rPr>
              <a:t>CDNs</a:t>
            </a:r>
            <a:r>
              <a:rPr lang="es-BO" sz="1600" b="1" dirty="0">
                <a:solidFill>
                  <a:srgbClr val="1E3B59"/>
                </a:solidFill>
                <a:cs typeface="Arial" pitchFamily="34" charset="0"/>
              </a:rPr>
              <a:t> de los países dentro del marco del Acuerdo de Paris, se pueden transferir los elementos claves de estas herramientas UNFCCC para cuantificar reducciones y para esto seleccionaremos los elementos más importantes.</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76369" y="6507088"/>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finanzascarbono.org</a:t>
            </a:r>
            <a:r>
              <a:rPr lang="es-ES_tradnl" sz="900" dirty="0">
                <a:solidFill>
                  <a:srgbClr val="102568"/>
                </a:solidFill>
                <a:latin typeface="+mj-lt"/>
                <a:cs typeface="Arial" pitchFamily="34" charset="0"/>
              </a:rPr>
              <a:t>/mercados/mecanismo-desarrollo-limpio/acerca/</a:t>
            </a:r>
            <a:r>
              <a:rPr lang="es-ES_tradnl" sz="900" dirty="0" err="1">
                <a:solidFill>
                  <a:srgbClr val="102568"/>
                </a:solidFill>
                <a:latin typeface="+mj-lt"/>
                <a:cs typeface="Arial" pitchFamily="34" charset="0"/>
              </a:rPr>
              <a:t>metodologias</a:t>
            </a:r>
            <a:r>
              <a:rPr lang="es-ES_tradnl" sz="900" dirty="0">
                <a:solidFill>
                  <a:srgbClr val="102568"/>
                </a:solidFill>
                <a:latin typeface="+mj-lt"/>
                <a:cs typeface="Arial" pitchFamily="34" charset="0"/>
              </a:rPr>
              <a:t>/</a:t>
            </a:r>
          </a:p>
        </p:txBody>
      </p:sp>
    </p:spTree>
    <p:extLst>
      <p:ext uri="{BB962C8B-B14F-4D97-AF65-F5344CB8AC3E}">
        <p14:creationId xmlns:p14="http://schemas.microsoft.com/office/powerpoint/2010/main" val="2378970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007999"/>
            <a:ext cx="7272039" cy="584775"/>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600" b="1" dirty="0">
                <a:solidFill>
                  <a:srgbClr val="1E3B59"/>
                </a:solidFill>
                <a:latin typeface="Century Gothic" pitchFamily="34" charset="0"/>
                <a:cs typeface="Arial" pitchFamily="34" charset="0"/>
              </a:rPr>
              <a:t>La Herramienta Metodológica de la UNFCCC para calcular el factor de emisión de un sistema eléctrico se la conoce como </a:t>
            </a:r>
            <a:r>
              <a:rPr lang="es-BO" sz="1600" b="1" dirty="0" err="1">
                <a:solidFill>
                  <a:srgbClr val="1E3B59"/>
                </a:solidFill>
                <a:latin typeface="Century Gothic" pitchFamily="34" charset="0"/>
                <a:cs typeface="Arial" pitchFamily="34" charset="0"/>
              </a:rPr>
              <a:t>Tool</a:t>
            </a:r>
            <a:r>
              <a:rPr lang="es-BO" sz="1600" b="1" dirty="0">
                <a:solidFill>
                  <a:srgbClr val="1E3B59"/>
                </a:solidFill>
                <a:latin typeface="Century Gothic" pitchFamily="34" charset="0"/>
                <a:cs typeface="Arial" pitchFamily="34" charset="0"/>
              </a:rPr>
              <a:t> 07 </a:t>
            </a:r>
          </a:p>
        </p:txBody>
      </p:sp>
      <p:sp>
        <p:nvSpPr>
          <p:cNvPr id="19" name="Rectangle 6"/>
          <p:cNvSpPr>
            <a:spLocks noChangeArrowheads="1"/>
          </p:cNvSpPr>
          <p:nvPr/>
        </p:nvSpPr>
        <p:spPr bwMode="auto">
          <a:xfrm>
            <a:off x="2123728" y="898848"/>
            <a:ext cx="604867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Metodología para el cálculo del Factor de Emisión.</a:t>
            </a:r>
          </a:p>
        </p:txBody>
      </p:sp>
      <p:sp>
        <p:nvSpPr>
          <p:cNvPr id="7" name="Text Box 5"/>
          <p:cNvSpPr txBox="1">
            <a:spLocks noChangeArrowheads="1"/>
          </p:cNvSpPr>
          <p:nvPr/>
        </p:nvSpPr>
        <p:spPr bwMode="auto">
          <a:xfrm>
            <a:off x="935980" y="600648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803111"/>
            <a:ext cx="3639164" cy="2877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4780" y="2803110"/>
            <a:ext cx="3390624" cy="2786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628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412776"/>
            <a:ext cx="7272039" cy="4832092"/>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ES" sz="1600" dirty="0"/>
              <a:t>Las metodologías aprobadas del </a:t>
            </a:r>
            <a:r>
              <a:rPr lang="es-ES" sz="1600" dirty="0" err="1"/>
              <a:t>UNFCCC</a:t>
            </a:r>
            <a:r>
              <a:rPr lang="es-ES" sz="1600" dirty="0"/>
              <a:t> requieren que el factor de emisión de un sistema eléctrico sea calculado de acuerdo con la herramienta metodológica correspondiente: ¨</a:t>
            </a:r>
            <a:r>
              <a:rPr lang="es-ES" sz="1600" i="1" dirty="0" err="1"/>
              <a:t>Tool</a:t>
            </a:r>
            <a:r>
              <a:rPr lang="es-ES" sz="1600" i="1" dirty="0"/>
              <a:t> to calculate </a:t>
            </a:r>
            <a:r>
              <a:rPr lang="es-ES" sz="1600" i="1" dirty="0" err="1"/>
              <a:t>the</a:t>
            </a:r>
            <a:r>
              <a:rPr lang="es-ES" sz="1600" i="1" dirty="0"/>
              <a:t> </a:t>
            </a:r>
            <a:r>
              <a:rPr lang="es-ES" sz="1600" i="1" dirty="0" err="1"/>
              <a:t>emission</a:t>
            </a:r>
            <a:r>
              <a:rPr lang="es-ES" sz="1600" i="1" dirty="0"/>
              <a:t> factor </a:t>
            </a:r>
            <a:r>
              <a:rPr lang="es-ES" sz="1600" i="1" dirty="0" err="1"/>
              <a:t>for</a:t>
            </a:r>
            <a:r>
              <a:rPr lang="es-ES" sz="1600" i="1" dirty="0"/>
              <a:t> </a:t>
            </a:r>
            <a:r>
              <a:rPr lang="es-ES" sz="1600" i="1" dirty="0" err="1"/>
              <a:t>an</a:t>
            </a:r>
            <a:r>
              <a:rPr lang="es-ES" sz="1600" i="1" dirty="0"/>
              <a:t> </a:t>
            </a:r>
            <a:r>
              <a:rPr lang="es-ES" sz="1600" i="1" dirty="0" err="1"/>
              <a:t>electricity</a:t>
            </a:r>
            <a:r>
              <a:rPr lang="es-ES" sz="1600" i="1" dirty="0"/>
              <a:t> </a:t>
            </a:r>
            <a:r>
              <a:rPr lang="es-ES" sz="1600" i="1" dirty="0" err="1"/>
              <a:t>system</a:t>
            </a:r>
            <a:r>
              <a:rPr lang="es-ES" sz="1600" dirty="0"/>
              <a:t>¨ (</a:t>
            </a:r>
            <a:r>
              <a:rPr lang="es-ES" sz="1600" dirty="0" err="1"/>
              <a:t>versi</a:t>
            </a:r>
            <a:r>
              <a:rPr lang="en-US" sz="1600" dirty="0" err="1"/>
              <a:t>ón</a:t>
            </a:r>
            <a:r>
              <a:rPr lang="en-US" sz="1600" dirty="0"/>
              <a:t> 7.0)</a:t>
            </a:r>
            <a:r>
              <a:rPr lang="es-ES" sz="1600" dirty="0"/>
              <a:t>. </a:t>
            </a:r>
          </a:p>
          <a:p>
            <a:pPr marL="285750" indent="-285750" algn="just">
              <a:spcAft>
                <a:spcPts val="600"/>
              </a:spcAft>
              <a:buFont typeface="Wingdings" panose="05000000000000000000" pitchFamily="2" charset="2"/>
              <a:buChar char="ü"/>
            </a:pPr>
            <a:r>
              <a:rPr lang="es-BO" sz="1600" dirty="0"/>
              <a:t>Esta herramienta se puede aplicar para estimar el </a:t>
            </a:r>
            <a:r>
              <a:rPr lang="es-BO" sz="1600" dirty="0" err="1"/>
              <a:t>OM</a:t>
            </a:r>
            <a:r>
              <a:rPr lang="es-BO" sz="1600" dirty="0"/>
              <a:t>, BM y / o CM al calcular las emisiones de referencia para una actividad de proyecto que sustituye a la red eléctrica, que es donde una actividad de proyecto suministra electricidad a una red o una actividad de proyecto que produce ahorros de electricidad que podrían han sido proporcionados por la red (por ejemplo, proyectos de eficiencia energética del lado de la demanda).</a:t>
            </a:r>
          </a:p>
          <a:p>
            <a:pPr marL="285750" indent="-285750" algn="just">
              <a:spcAft>
                <a:spcPts val="600"/>
              </a:spcAft>
              <a:buFont typeface="Wingdings" panose="05000000000000000000" pitchFamily="2" charset="2"/>
              <a:buChar char="ü"/>
            </a:pPr>
            <a:r>
              <a:rPr lang="es-BO" sz="1600" dirty="0"/>
              <a:t>Bajo esta herramienta, el factor de emisión para el sistema de electricidad del proyecto puede calcularse solo para las plantas de energía de la red o, como opción, puede incluir plantas de energía fuera de la red.</a:t>
            </a:r>
          </a:p>
          <a:p>
            <a:pPr marL="285750" indent="-285750" algn="just">
              <a:spcAft>
                <a:spcPts val="600"/>
              </a:spcAft>
              <a:buFont typeface="Wingdings" panose="05000000000000000000" pitchFamily="2" charset="2"/>
              <a:buChar char="ü"/>
            </a:pPr>
            <a:r>
              <a:rPr lang="es-BO" sz="1600" dirty="0"/>
              <a:t>La fecha de entrada en vigor de esta herramienta metodológica 07 es la fecha de publicación del informe de la reunión EB 100 el 31 de agosto de 2018.</a:t>
            </a:r>
            <a:endParaRPr lang="es-ES" sz="1600" dirty="0"/>
          </a:p>
          <a:p>
            <a:pPr marL="285750" indent="-285750" algn="just">
              <a:spcAft>
                <a:spcPts val="600"/>
              </a:spcAft>
              <a:buFont typeface="Wingdings" panose="05000000000000000000" pitchFamily="2" charset="2"/>
              <a:buChar char="ü"/>
            </a:pPr>
            <a:r>
              <a:rPr lang="es-BO" sz="1600" dirty="0"/>
              <a:t>Esta herramienta propone varias opciones para el cálculo del factor de emisión. En las siguientes diapositivas se las describen por su relevancia en el trabajo realizado.</a:t>
            </a:r>
            <a:endParaRPr lang="es-ES_tradnl" sz="1600" b="1" dirty="0">
              <a:solidFill>
                <a:srgbClr val="1E3B59"/>
              </a:solidFill>
              <a:cs typeface="Arial" pitchFamily="34" charset="0"/>
            </a:endParaRPr>
          </a:p>
        </p:txBody>
      </p:sp>
      <p:sp>
        <p:nvSpPr>
          <p:cNvPr id="19" name="Rectangle 6"/>
          <p:cNvSpPr>
            <a:spLocks noChangeArrowheads="1"/>
          </p:cNvSpPr>
          <p:nvPr/>
        </p:nvSpPr>
        <p:spPr bwMode="auto">
          <a:xfrm>
            <a:off x="2627784" y="908720"/>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2809491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987660"/>
            <a:ext cx="7272039"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dirty="0">
                <a:solidFill>
                  <a:srgbClr val="1E3B59"/>
                </a:solidFill>
                <a:latin typeface="Century Gothic" pitchFamily="34" charset="0"/>
                <a:cs typeface="Arial" pitchFamily="34" charset="0"/>
              </a:rPr>
              <a:t>1. </a:t>
            </a:r>
            <a:r>
              <a:rPr lang="es-BO" dirty="0">
                <a:solidFill>
                  <a:srgbClr val="1E3B59"/>
                </a:solidFill>
                <a:latin typeface="Century Gothic" pitchFamily="34" charset="0"/>
                <a:cs typeface="Arial" pitchFamily="34" charset="0"/>
              </a:rPr>
              <a:t>Tema de Mitigación en el Marco del Acuerdo de Paris (AP).</a:t>
            </a:r>
          </a:p>
        </p:txBody>
      </p:sp>
      <p:sp>
        <p:nvSpPr>
          <p:cNvPr id="15" name="Text Box 5"/>
          <p:cNvSpPr txBox="1">
            <a:spLocks noChangeArrowheads="1"/>
          </p:cNvSpPr>
          <p:nvPr/>
        </p:nvSpPr>
        <p:spPr bwMode="auto">
          <a:xfrm>
            <a:off x="900361" y="4293096"/>
            <a:ext cx="7272039" cy="646331"/>
          </a:xfrm>
          <a:prstGeom prst="rect">
            <a:avLst/>
          </a:prstGeom>
          <a:solidFill>
            <a:schemeClr val="bg1">
              <a:lumMod val="85000"/>
              <a:alpha val="90000"/>
            </a:schemeClr>
          </a:solidFill>
          <a:ln w="9525" algn="ctr">
            <a:noFill/>
            <a:miter lim="800000"/>
            <a:headEnd/>
            <a:tailEnd/>
          </a:ln>
        </p:spPr>
        <p:txBody>
          <a:bodyPr wrap="square">
            <a:spAutoFit/>
          </a:bodyPr>
          <a:lstStyle/>
          <a:p>
            <a:pPr marL="265113" indent="-265113" eaLnBrk="0" hangingPunct="0"/>
            <a:r>
              <a:rPr lang="es-ES_tradnl" dirty="0">
                <a:solidFill>
                  <a:srgbClr val="1E3B59"/>
                </a:solidFill>
                <a:latin typeface="Century Gothic" pitchFamily="34" charset="0"/>
                <a:cs typeface="Arial" pitchFamily="34" charset="0"/>
              </a:rPr>
              <a:t>2. </a:t>
            </a:r>
            <a:r>
              <a:rPr lang="es-BO" dirty="0">
                <a:solidFill>
                  <a:srgbClr val="1E3B59"/>
                </a:solidFill>
                <a:latin typeface="Century Gothic" pitchFamily="34" charset="0"/>
                <a:cs typeface="Arial" pitchFamily="34" charset="0"/>
              </a:rPr>
              <a:t>Presentación general de las metodologías y herramientas de la UNFCCC disponibles para diferentes sectores</a:t>
            </a:r>
            <a:endParaRPr lang="es-ES_tradnl" dirty="0">
              <a:solidFill>
                <a:srgbClr val="1E3B59"/>
              </a:solidFill>
              <a:latin typeface="Century Gothic" pitchFamily="34" charset="0"/>
              <a:cs typeface="Arial" pitchFamily="34" charset="0"/>
            </a:endParaRP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ES" sz="2000" dirty="0">
                <a:solidFill>
                  <a:srgbClr val="019F6C"/>
                </a:solidFill>
                <a:latin typeface="Century Gothic" pitchFamily="34" charset="0"/>
                <a:ea typeface="Calibri" pitchFamily="34" charset="0"/>
                <a:cs typeface="Times New Roman" pitchFamily="18" charset="0"/>
              </a:rPr>
              <a:t>Esquema de la ponencia</a:t>
            </a:r>
          </a:p>
        </p:txBody>
      </p:sp>
      <p:sp>
        <p:nvSpPr>
          <p:cNvPr id="6" name="Text Box 5"/>
          <p:cNvSpPr txBox="1">
            <a:spLocks noChangeArrowheads="1"/>
          </p:cNvSpPr>
          <p:nvPr/>
        </p:nvSpPr>
        <p:spPr bwMode="auto">
          <a:xfrm>
            <a:off x="900360" y="3573016"/>
            <a:ext cx="7272039"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dirty="0">
                <a:solidFill>
                  <a:srgbClr val="1E3B59"/>
                </a:solidFill>
                <a:latin typeface="Century Gothic" pitchFamily="34" charset="0"/>
                <a:cs typeface="Arial" pitchFamily="34" charset="0"/>
              </a:rPr>
              <a:t>2. </a:t>
            </a:r>
            <a:r>
              <a:rPr lang="es-BO" dirty="0">
                <a:solidFill>
                  <a:srgbClr val="1E3B59"/>
                </a:solidFill>
                <a:latin typeface="Century Gothic" pitchFamily="34" charset="0"/>
                <a:cs typeface="Arial" pitchFamily="34" charset="0"/>
              </a:rPr>
              <a:t>Propósito de la presentación.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478149"/>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ES" sz="1600" dirty="0"/>
              <a:t>El procedimiento para aplicar esta Herramienta metodológica 07 incluye los siguientes seis pasos</a:t>
            </a:r>
          </a:p>
          <a:p>
            <a:pPr marL="342900" indent="-342900" algn="just">
              <a:spcAft>
                <a:spcPts val="600"/>
              </a:spcAft>
              <a:buFont typeface="+mj-lt"/>
              <a:buAutoNum type="alphaLcParenR"/>
            </a:pPr>
            <a:r>
              <a:rPr lang="es-BO" sz="1600" b="1" dirty="0"/>
              <a:t>Paso 1: </a:t>
            </a:r>
            <a:r>
              <a:rPr lang="es-BO" sz="1600" dirty="0"/>
              <a:t>Identificar los sistemas eléctricos relevantes;</a:t>
            </a:r>
          </a:p>
          <a:p>
            <a:pPr marL="342900" indent="-342900" algn="just">
              <a:spcAft>
                <a:spcPts val="600"/>
              </a:spcAft>
              <a:buFont typeface="+mj-lt"/>
              <a:buAutoNum type="alphaLcParenR"/>
            </a:pPr>
            <a:r>
              <a:rPr lang="es-BO" sz="1600" b="1" dirty="0"/>
              <a:t>Paso 2:</a:t>
            </a:r>
            <a:r>
              <a:rPr lang="es-BO" sz="1600" dirty="0"/>
              <a:t> elija si desea incluir las plantas de energía fuera de la red en el sistema eléctrico del proyecto (opcional);</a:t>
            </a:r>
          </a:p>
          <a:p>
            <a:pPr marL="342900" indent="-342900" algn="just">
              <a:spcAft>
                <a:spcPts val="600"/>
              </a:spcAft>
              <a:buFont typeface="+mj-lt"/>
              <a:buAutoNum type="alphaLcParenR"/>
            </a:pPr>
            <a:r>
              <a:rPr lang="es-BO" sz="1600" b="1" dirty="0"/>
              <a:t>Paso 3:</a:t>
            </a:r>
            <a:r>
              <a:rPr lang="es-BO" sz="1600" dirty="0"/>
              <a:t> Seleccione un método para determinar el margen de operación (</a:t>
            </a:r>
            <a:r>
              <a:rPr lang="es-BO" sz="1600" dirty="0" err="1"/>
              <a:t>OM</a:t>
            </a:r>
            <a:r>
              <a:rPr lang="es-BO" sz="1600" dirty="0"/>
              <a:t>);</a:t>
            </a:r>
          </a:p>
          <a:p>
            <a:pPr marL="342900" indent="-342900" algn="just">
              <a:spcAft>
                <a:spcPts val="600"/>
              </a:spcAft>
              <a:buFont typeface="+mj-lt"/>
              <a:buAutoNum type="alphaLcParenR"/>
            </a:pPr>
            <a:r>
              <a:rPr lang="es-BO" sz="1600" b="1" dirty="0"/>
              <a:t>Paso 4:</a:t>
            </a:r>
            <a:r>
              <a:rPr lang="es-BO" sz="1600" dirty="0"/>
              <a:t> Calcule el factor de emisión del margen de operación de acuerdo con el método seleccionado;</a:t>
            </a:r>
          </a:p>
          <a:p>
            <a:pPr marL="342900" indent="-342900" algn="just">
              <a:spcAft>
                <a:spcPts val="600"/>
              </a:spcAft>
              <a:buFont typeface="+mj-lt"/>
              <a:buAutoNum type="alphaLcParenR"/>
            </a:pPr>
            <a:r>
              <a:rPr lang="es-BO" sz="1600" b="1" dirty="0"/>
              <a:t>Paso 5:</a:t>
            </a:r>
            <a:r>
              <a:rPr lang="es-BO" sz="1600" dirty="0"/>
              <a:t> Calcular el factor de emisión del margen de construcción (BM);</a:t>
            </a:r>
          </a:p>
          <a:p>
            <a:pPr marL="342900" indent="-342900" algn="just">
              <a:spcAft>
                <a:spcPts val="600"/>
              </a:spcAft>
              <a:buFont typeface="+mj-lt"/>
              <a:buAutoNum type="alphaLcParenR"/>
            </a:pPr>
            <a:r>
              <a:rPr lang="es-BO" sz="1600" b="1" dirty="0"/>
              <a:t>Paso 6:</a:t>
            </a:r>
            <a:r>
              <a:rPr lang="es-BO" sz="1600" dirty="0"/>
              <a:t> Calcule el factor de emisión de margen (CM) combinado.</a:t>
            </a:r>
          </a:p>
          <a:p>
            <a:pPr algn="just">
              <a:spcAft>
                <a:spcPts val="600"/>
              </a:spcAft>
            </a:pPr>
            <a:endParaRPr lang="es-BO" sz="1600" dirty="0"/>
          </a:p>
          <a:p>
            <a:pPr algn="just">
              <a:spcAft>
                <a:spcPts val="600"/>
              </a:spcAft>
            </a:pPr>
            <a:r>
              <a:rPr lang="es-BO" sz="1600" b="1" dirty="0"/>
              <a:t>El cálculo del factor de emisión del margen operativo (</a:t>
            </a:r>
            <a:r>
              <a:rPr lang="es-BO" sz="1600" b="1" dirty="0" err="1"/>
              <a:t>EF</a:t>
            </a:r>
            <a:r>
              <a:rPr lang="es-BO" sz="1200" b="1" dirty="0" err="1"/>
              <a:t>grid</a:t>
            </a:r>
            <a:r>
              <a:rPr lang="es-BO" sz="1200" b="1" dirty="0"/>
              <a:t>, </a:t>
            </a:r>
            <a:r>
              <a:rPr lang="es-BO" sz="1200" b="1" dirty="0" err="1"/>
              <a:t>OM</a:t>
            </a:r>
            <a:r>
              <a:rPr lang="es-BO" sz="1200" b="1" dirty="0"/>
              <a:t>, y</a:t>
            </a:r>
            <a:r>
              <a:rPr lang="es-BO" sz="1600" b="1" dirty="0"/>
              <a:t>) se basa en uno cuarto métodos que, por su relevancia con el trabajo realizado, se describen en las siguientes diapositivas.</a:t>
            </a:r>
          </a:p>
          <a:p>
            <a:pPr algn="just">
              <a:spcAft>
                <a:spcPts val="600"/>
              </a:spcAft>
            </a:pPr>
            <a:endParaRPr lang="es-BO" sz="1600" dirty="0"/>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 (Cont.)</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2043756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3908762"/>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400" b="1" dirty="0"/>
              <a:t>Opciones de cálculo del factor de emisión del margen de operación (¨</a:t>
            </a:r>
            <a:r>
              <a:rPr lang="es-BO" sz="1400" b="1" dirty="0" err="1"/>
              <a:t>operating</a:t>
            </a:r>
            <a:r>
              <a:rPr lang="es-BO" sz="1400" b="1" dirty="0"/>
              <a:t> </a:t>
            </a:r>
            <a:r>
              <a:rPr lang="es-BO" sz="1400" b="1" dirty="0" err="1"/>
              <a:t>margin</a:t>
            </a:r>
            <a:r>
              <a:rPr lang="es-BO" sz="1400" b="1" dirty="0"/>
              <a:t>¨: </a:t>
            </a:r>
            <a:r>
              <a:rPr lang="es-BO" sz="1400" b="1" dirty="0" err="1"/>
              <a:t>OM</a:t>
            </a:r>
            <a:r>
              <a:rPr lang="es-BO" sz="1400" b="1" dirty="0"/>
              <a:t>). </a:t>
            </a:r>
            <a:r>
              <a:rPr lang="es-BO" sz="1400" dirty="0"/>
              <a:t>El margen de operación representa el efecto de un nuevo proyecto de generación sobre el despacho de energía de las plantas que hacen parte del sistema eléctrico. La herramienta metodológica 07 ofrece cuatro opciones para el cálculo del factor de emisión del margen de operación, cuyas ventajas y desventajas se discuten a continuación:</a:t>
            </a:r>
          </a:p>
          <a:p>
            <a:pPr algn="just">
              <a:spcAft>
                <a:spcPts val="600"/>
              </a:spcAft>
            </a:pPr>
            <a:endParaRPr lang="es-BO" sz="1400" dirty="0"/>
          </a:p>
          <a:p>
            <a:pPr marL="285750" indent="-285750" algn="just">
              <a:spcAft>
                <a:spcPts val="600"/>
              </a:spcAft>
              <a:buFont typeface="Wingdings" panose="05000000000000000000" pitchFamily="2" charset="2"/>
              <a:buChar char="ü"/>
            </a:pPr>
            <a:r>
              <a:rPr lang="es-BO" sz="1400" b="1" dirty="0"/>
              <a:t>Margen de operación promedio (</a:t>
            </a:r>
            <a:r>
              <a:rPr lang="es-BO" sz="1400" b="1" dirty="0" err="1"/>
              <a:t>average</a:t>
            </a:r>
            <a:r>
              <a:rPr lang="es-BO" sz="1400" b="1" dirty="0"/>
              <a:t> </a:t>
            </a:r>
            <a:r>
              <a:rPr lang="es-BO" sz="1400" b="1" dirty="0" err="1"/>
              <a:t>OM</a:t>
            </a:r>
            <a:r>
              <a:rPr lang="es-BO" sz="1400" b="1" dirty="0"/>
              <a:t>). </a:t>
            </a:r>
            <a:r>
              <a:rPr lang="es-BO" sz="1400" dirty="0"/>
              <a:t>El cálculo del factor de emisión del margen de operación promedio es sencillo, requiriendo poca información. Bajo esta opción, el factor de emisión del margen de operación se obtiene como una razón simple entre las emisiones totales del sistema eléctrico y la generación total del sistema. Esta opción de cálculo permite reflejar en el valor del factor de emisión la incorporación progresiva de fuentes renovables al sistema. De esta manera, sería posible hacer seguimiento al progreso en la implementación de un </a:t>
            </a:r>
            <a:r>
              <a:rPr lang="es-BO" sz="1400" dirty="0" err="1"/>
              <a:t>NDC</a:t>
            </a:r>
            <a:r>
              <a:rPr lang="es-BO" sz="1400" dirty="0"/>
              <a:t>. Esta opción de cálculo requeriría una pequeña desviación con respecto la herramienta del </a:t>
            </a:r>
            <a:r>
              <a:rPr lang="es-BO" sz="1400" dirty="0" err="1"/>
              <a:t>UNFCCC</a:t>
            </a:r>
            <a:r>
              <a:rPr lang="es-BO" sz="1400" dirty="0"/>
              <a:t>, pero la opción sería válida durante todo el periodo cubierto por el </a:t>
            </a:r>
            <a:r>
              <a:rPr lang="es-BO" sz="1400" dirty="0" err="1"/>
              <a:t>NDC</a:t>
            </a:r>
            <a:r>
              <a:rPr lang="es-BO" sz="1400" dirty="0"/>
              <a:t> (2010 – 2030). </a:t>
            </a:r>
            <a:r>
              <a:rPr lang="es-BO" sz="1400" b="1" dirty="0"/>
              <a:t>Las reducciones de emisiones de GEI estimadas bajo esta opción son más conservadoras que las obtenidas con otros métodos. </a:t>
            </a:r>
            <a:r>
              <a:rPr lang="es-BO" sz="1400" dirty="0"/>
              <a:t>Los valores obtenidos del cálculo bajo esta opción son simples de comunicar y explicar. </a:t>
            </a:r>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 (Cont.)</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795141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555093"/>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400" b="1" dirty="0"/>
              <a:t>Opciones de cálculo del factor de emisión del margen de operación (¨</a:t>
            </a:r>
            <a:r>
              <a:rPr lang="es-BO" sz="1400" b="1" dirty="0" err="1"/>
              <a:t>operating</a:t>
            </a:r>
            <a:r>
              <a:rPr lang="es-BO" sz="1400" b="1" dirty="0"/>
              <a:t> </a:t>
            </a:r>
            <a:r>
              <a:rPr lang="es-BO" sz="1400" b="1" dirty="0" err="1"/>
              <a:t>margin</a:t>
            </a:r>
            <a:r>
              <a:rPr lang="es-BO" sz="1400" b="1" dirty="0"/>
              <a:t>¨: </a:t>
            </a:r>
            <a:r>
              <a:rPr lang="es-BO" sz="1400" b="1" dirty="0" err="1"/>
              <a:t>OM</a:t>
            </a:r>
            <a:r>
              <a:rPr lang="es-BO" sz="1400" b="1" dirty="0"/>
              <a:t>). </a:t>
            </a:r>
            <a:r>
              <a:rPr lang="es-BO" sz="1400" dirty="0"/>
              <a:t>La segunda opción para el cálculo del factor de emisión del margen de operación es:</a:t>
            </a:r>
          </a:p>
          <a:p>
            <a:pPr algn="just">
              <a:spcAft>
                <a:spcPts val="600"/>
              </a:spcAft>
            </a:pPr>
            <a:endParaRPr lang="es-BO" sz="1400" dirty="0"/>
          </a:p>
          <a:p>
            <a:pPr marL="285750" indent="-285750" algn="just">
              <a:spcAft>
                <a:spcPts val="600"/>
              </a:spcAft>
              <a:buFont typeface="Wingdings" panose="05000000000000000000" pitchFamily="2" charset="2"/>
              <a:buChar char="ü"/>
            </a:pPr>
            <a:r>
              <a:rPr lang="es-BO" sz="1400" b="1" dirty="0"/>
              <a:t>Margen de operación simple (simple </a:t>
            </a:r>
            <a:r>
              <a:rPr lang="es-BO" sz="1400" b="1" dirty="0" err="1"/>
              <a:t>OM</a:t>
            </a:r>
            <a:r>
              <a:rPr lang="es-BO" sz="1400" b="1" dirty="0"/>
              <a:t>). </a:t>
            </a:r>
            <a:r>
              <a:rPr lang="es-BO" sz="1400" dirty="0"/>
              <a:t>El cálculo del factor de emisión del margen de operación simple es similar al seguido bajo para el margen de operación promedio, con la excepción de que se excluye del cálculo la generación de energía por plantas con bajo costo de generación (p.ej. hidroeléctricas, parques eólicos, etc.). </a:t>
            </a:r>
            <a:r>
              <a:rPr lang="es-BO" sz="1400" b="1" dirty="0"/>
              <a:t>De acuerdo con la herramienta del </a:t>
            </a:r>
            <a:r>
              <a:rPr lang="es-BO" sz="1400" b="1" dirty="0" err="1"/>
              <a:t>UNFCCC</a:t>
            </a:r>
            <a:r>
              <a:rPr lang="es-BO" sz="1400" b="1" dirty="0"/>
              <a:t>, esta opción de cálculo solo es válida si la generación anual por plantas con bajo costo de generación representa menos del 50% de la generación anual del sistema eléctrico. </a:t>
            </a:r>
            <a:r>
              <a:rPr lang="es-BO" sz="1400" dirty="0"/>
              <a:t>Bajo el escenario propuesto por el </a:t>
            </a:r>
            <a:r>
              <a:rPr lang="es-BO" sz="1400" dirty="0" err="1"/>
              <a:t>NDC</a:t>
            </a:r>
            <a:r>
              <a:rPr lang="es-BO" sz="1400" dirty="0"/>
              <a:t> de Bolivia, está condición dejaría de ser cumplida y la opción dejaría de ser válida. Adicionalmente, ya que el factor de emisión del margen de operación simple excluye del cálculo la generación por fuentes renovables, la adición de capacidad de generación con este tipo de tecnologías no se reflejaría en el cálculo del factor emisión del sistema eléctrico bajo el escenario de implementación del </a:t>
            </a:r>
            <a:r>
              <a:rPr lang="es-BO" sz="1400" dirty="0" err="1"/>
              <a:t>NDC</a:t>
            </a:r>
            <a:r>
              <a:rPr lang="es-BO" sz="1400" dirty="0"/>
              <a:t> (i.e. el factor de emisión del margen de operación simple solo tiene en cuenta las emisiones y generación del parque térmico). </a:t>
            </a:r>
            <a:r>
              <a:rPr lang="es-BO" sz="1400" b="1" dirty="0"/>
              <a:t>Las reducciones de emisiones de GEI estimadas bajo esta opción son menos conservadoras que las obtenidas con otros métodos pero más parecidas a los valores obtenidos por el margen de operación con análisis del despacho (</a:t>
            </a:r>
            <a:r>
              <a:rPr lang="es-BO" sz="1400" b="1" dirty="0" err="1"/>
              <a:t>dispatch</a:t>
            </a:r>
            <a:r>
              <a:rPr lang="es-BO" sz="1400" b="1" dirty="0"/>
              <a:t> data </a:t>
            </a:r>
            <a:r>
              <a:rPr lang="es-BO" sz="1400" b="1" dirty="0" err="1"/>
              <a:t>analysis</a:t>
            </a:r>
            <a:r>
              <a:rPr lang="es-BO" sz="1400" b="1" dirty="0"/>
              <a:t> </a:t>
            </a:r>
            <a:r>
              <a:rPr lang="es-BO" sz="1400" b="1" dirty="0" err="1"/>
              <a:t>OM</a:t>
            </a:r>
            <a:r>
              <a:rPr lang="es-BO" sz="1400" b="1" dirty="0"/>
              <a:t>) realizados para proyectos Registrados de Bolivia.</a:t>
            </a:r>
            <a:r>
              <a:rPr lang="es-BO" sz="1400" dirty="0"/>
              <a:t> Los valores obtenidos del cálculo bajo esta opción son también simples de comunicar y explicar. </a:t>
            </a:r>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 (Cont.)</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11195840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3847207"/>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400" b="1" dirty="0"/>
              <a:t>Opciones de cálculo del factor de emisión del margen de operación (¨</a:t>
            </a:r>
            <a:r>
              <a:rPr lang="es-BO" sz="1400" b="1" dirty="0" err="1"/>
              <a:t>operating</a:t>
            </a:r>
            <a:r>
              <a:rPr lang="es-BO" sz="1400" b="1" dirty="0"/>
              <a:t> </a:t>
            </a:r>
            <a:r>
              <a:rPr lang="es-BO" sz="1400" b="1" dirty="0" err="1"/>
              <a:t>margin</a:t>
            </a:r>
            <a:r>
              <a:rPr lang="es-BO" sz="1400" b="1" dirty="0"/>
              <a:t>¨: </a:t>
            </a:r>
            <a:r>
              <a:rPr lang="es-BO" sz="1400" b="1" dirty="0" err="1"/>
              <a:t>OM</a:t>
            </a:r>
            <a:r>
              <a:rPr lang="es-BO" sz="1400" b="1" dirty="0"/>
              <a:t>). </a:t>
            </a:r>
            <a:r>
              <a:rPr lang="es-BO" sz="1400" dirty="0"/>
              <a:t>Las dos ultimas opciones para el cálculo del factor de emisión del margen de operación son:</a:t>
            </a:r>
          </a:p>
          <a:p>
            <a:pPr algn="just">
              <a:spcAft>
                <a:spcPts val="600"/>
              </a:spcAft>
            </a:pPr>
            <a:endParaRPr lang="es-BO" sz="1400" dirty="0"/>
          </a:p>
          <a:p>
            <a:pPr marL="285750" indent="-285750" algn="just">
              <a:spcAft>
                <a:spcPts val="600"/>
              </a:spcAft>
              <a:buFont typeface="Wingdings" panose="05000000000000000000" pitchFamily="2" charset="2"/>
              <a:buChar char="ü"/>
            </a:pPr>
            <a:r>
              <a:rPr lang="es-BO" sz="1400" b="1" dirty="0"/>
              <a:t>Margen de operación simple ajustado (simple </a:t>
            </a:r>
            <a:r>
              <a:rPr lang="es-BO" sz="1400" b="1" dirty="0" err="1"/>
              <a:t>adjusted</a:t>
            </a:r>
            <a:r>
              <a:rPr lang="es-BO" sz="1400" b="1" dirty="0"/>
              <a:t> </a:t>
            </a:r>
            <a:r>
              <a:rPr lang="es-BO" sz="1400" b="1" dirty="0" err="1"/>
              <a:t>OM</a:t>
            </a:r>
            <a:r>
              <a:rPr lang="es-BO" sz="1400" b="1" dirty="0"/>
              <a:t>). </a:t>
            </a:r>
            <a:r>
              <a:rPr lang="es-BO" sz="1400" dirty="0"/>
              <a:t>Esta opción de cálculo es una variación del margen de operación simple, que refleja condiciones de la operación del sistema eléctrico en las que plantas de bajo costo son despachadas en el margen (i.e. últimas plantas incluidas en el orden de despacho para cubrir la demanda). A diferencia de las dos opciones anteriores, esta opción requiere la manipulación de información horaria de demanda del sistema eléctrico. El cálculo del factor de emisión del margen de operación es más complejo que bajo opciones anteriores. Esta opción de cálculo sería válida durante todo el periodo de implementación del </a:t>
            </a:r>
            <a:r>
              <a:rPr lang="es-BO" sz="1400" dirty="0" err="1"/>
              <a:t>NDC</a:t>
            </a:r>
            <a:r>
              <a:rPr lang="es-BO" sz="1400" dirty="0"/>
              <a:t>. Los resultados de esta opción son más difíciles de interpretar y comunicar.</a:t>
            </a:r>
          </a:p>
          <a:p>
            <a:pPr algn="just">
              <a:spcAft>
                <a:spcPts val="600"/>
              </a:spcAft>
            </a:pPr>
            <a:r>
              <a:rPr lang="es-BO" sz="1400" dirty="0"/>
              <a:t> </a:t>
            </a:r>
          </a:p>
          <a:p>
            <a:pPr marL="285750" indent="-285750" algn="just">
              <a:spcAft>
                <a:spcPts val="600"/>
              </a:spcAft>
              <a:buFont typeface="Wingdings" panose="05000000000000000000" pitchFamily="2" charset="2"/>
              <a:buChar char="ü"/>
            </a:pPr>
            <a:r>
              <a:rPr lang="es-BO" sz="1400" b="1" dirty="0"/>
              <a:t>Margen de operación con análisis del despacho (</a:t>
            </a:r>
            <a:r>
              <a:rPr lang="es-BO" sz="1400" b="1" dirty="0" err="1"/>
              <a:t>dispatch</a:t>
            </a:r>
            <a:r>
              <a:rPr lang="es-BO" sz="1400" b="1" dirty="0"/>
              <a:t> data </a:t>
            </a:r>
            <a:r>
              <a:rPr lang="es-BO" sz="1400" b="1" dirty="0" err="1"/>
              <a:t>analysis</a:t>
            </a:r>
            <a:r>
              <a:rPr lang="es-BO" sz="1400" b="1" dirty="0"/>
              <a:t> </a:t>
            </a:r>
            <a:r>
              <a:rPr lang="es-BO" sz="1400" b="1" dirty="0" err="1"/>
              <a:t>OM</a:t>
            </a:r>
            <a:r>
              <a:rPr lang="es-BO" sz="1400" b="1" dirty="0"/>
              <a:t>). </a:t>
            </a:r>
            <a:r>
              <a:rPr lang="es-BO" sz="1400" dirty="0"/>
              <a:t>Esta opción requiere información sobre la generación horaria real del proyecto en cuestión para el cual se hace el cálculo. Por esta razón, esta opción no es relevante para la aplicación buscada.</a:t>
            </a:r>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 (Cont.)</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1825746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2123658"/>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400" b="1" dirty="0"/>
              <a:t>Opciones para la actualización del factor de emisión. </a:t>
            </a:r>
            <a:r>
              <a:rPr lang="es-BO" sz="1400" dirty="0"/>
              <a:t>La herramienta metodológica 07 permite dos opciones para la actualización del factor de emisión del sistema eléctrico:</a:t>
            </a:r>
          </a:p>
          <a:p>
            <a:pPr algn="just">
              <a:spcAft>
                <a:spcPts val="600"/>
              </a:spcAft>
            </a:pPr>
            <a:endParaRPr lang="es-BO" sz="1400" dirty="0"/>
          </a:p>
          <a:p>
            <a:pPr marL="285750" indent="-285750" algn="just">
              <a:spcAft>
                <a:spcPts val="600"/>
              </a:spcAft>
              <a:buFont typeface="Wingdings" panose="05000000000000000000" pitchFamily="2" charset="2"/>
              <a:buChar char="ü"/>
            </a:pPr>
            <a:r>
              <a:rPr lang="es-BO" sz="1400" b="1" dirty="0"/>
              <a:t>Ex-ante. </a:t>
            </a:r>
            <a:r>
              <a:rPr lang="es-BO" sz="1400" dirty="0"/>
              <a:t>Bajo esta opción, el factor de emisión del sistema eléctrico se calcula en un  momento determinado y permanece constante.</a:t>
            </a:r>
          </a:p>
          <a:p>
            <a:pPr algn="just">
              <a:spcAft>
                <a:spcPts val="600"/>
              </a:spcAft>
            </a:pPr>
            <a:r>
              <a:rPr lang="es-BO" sz="1400" dirty="0"/>
              <a:t> </a:t>
            </a:r>
          </a:p>
          <a:p>
            <a:pPr marL="285750" indent="-285750" algn="just">
              <a:spcAft>
                <a:spcPts val="600"/>
              </a:spcAft>
              <a:buFont typeface="Wingdings" panose="05000000000000000000" pitchFamily="2" charset="2"/>
              <a:buChar char="ü"/>
            </a:pPr>
            <a:r>
              <a:rPr lang="es-BO" sz="1400" b="1" dirty="0"/>
              <a:t>Ex-post.</a:t>
            </a:r>
            <a:r>
              <a:rPr lang="es-BO" sz="1400" dirty="0"/>
              <a:t> Esta opción requiere la actualización anual del factor de emisión del sistema eléctrico. </a:t>
            </a:r>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 (Cont.)</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1318818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3924151"/>
          </a:xfrm>
          <a:prstGeom prst="rect">
            <a:avLst/>
          </a:prstGeom>
          <a:solidFill>
            <a:schemeClr val="bg1">
              <a:lumMod val="85000"/>
              <a:alpha val="90000"/>
            </a:schemeClr>
          </a:solidFill>
          <a:ln w="9525" algn="ctr">
            <a:noFill/>
            <a:miter lim="800000"/>
            <a:headEnd/>
            <a:tailEnd/>
          </a:ln>
        </p:spPr>
        <p:txBody>
          <a:bodyPr wrap="square">
            <a:spAutoFit/>
          </a:bodyPr>
          <a:lstStyle/>
          <a:p>
            <a:pPr algn="just">
              <a:spcAft>
                <a:spcPts val="600"/>
              </a:spcAft>
            </a:pPr>
            <a:r>
              <a:rPr lang="es-BO" sz="1400" b="1" dirty="0"/>
              <a:t>Las Metodologías aprobadas del </a:t>
            </a:r>
            <a:r>
              <a:rPr lang="es-BO" sz="1400" b="1" dirty="0" err="1"/>
              <a:t>UNFCCC</a:t>
            </a:r>
            <a:r>
              <a:rPr lang="es-BO" sz="1400" b="1" dirty="0"/>
              <a:t> para el cálculo de emisiones y reducciones de emisiones correspondientes a los tipos de proyecto identificados por el Ministerio de Energías de Bolivia son:</a:t>
            </a:r>
          </a:p>
          <a:p>
            <a:pPr marL="285750" indent="-285750" algn="just">
              <a:spcAft>
                <a:spcPts val="600"/>
              </a:spcAft>
              <a:buFont typeface="Wingdings" panose="05000000000000000000" pitchFamily="2" charset="2"/>
              <a:buChar char="ü"/>
            </a:pPr>
            <a:r>
              <a:rPr lang="es-BO" sz="1400" b="1" dirty="0" err="1"/>
              <a:t>ACM0002</a:t>
            </a:r>
            <a:r>
              <a:rPr lang="es-BO" sz="1400" b="1" dirty="0"/>
              <a:t>. Metodología consolidada para generación con fuentes renovables conectada a la red </a:t>
            </a:r>
            <a:r>
              <a:rPr lang="es-BO" sz="1400" dirty="0"/>
              <a:t>(</a:t>
            </a:r>
            <a:r>
              <a:rPr lang="es-BO" sz="1400" dirty="0" err="1"/>
              <a:t>Grid-connected</a:t>
            </a:r>
            <a:r>
              <a:rPr lang="es-BO" sz="1400" dirty="0"/>
              <a:t> </a:t>
            </a:r>
            <a:r>
              <a:rPr lang="es-BO" sz="1400" dirty="0" err="1"/>
              <a:t>electricity</a:t>
            </a:r>
            <a:r>
              <a:rPr lang="es-BO" sz="1400" dirty="0"/>
              <a:t> </a:t>
            </a:r>
            <a:r>
              <a:rPr lang="es-BO" sz="1400" dirty="0" err="1"/>
              <a:t>generation</a:t>
            </a:r>
            <a:r>
              <a:rPr lang="es-BO" sz="1400" dirty="0"/>
              <a:t> </a:t>
            </a:r>
            <a:r>
              <a:rPr lang="es-BO" sz="1400" dirty="0" err="1"/>
              <a:t>from</a:t>
            </a:r>
            <a:r>
              <a:rPr lang="es-BO" sz="1400" dirty="0"/>
              <a:t> </a:t>
            </a:r>
            <a:r>
              <a:rPr lang="es-BO" sz="1400" dirty="0" err="1"/>
              <a:t>renewable</a:t>
            </a:r>
            <a:r>
              <a:rPr lang="es-BO" sz="1400" dirty="0"/>
              <a:t> </a:t>
            </a:r>
            <a:r>
              <a:rPr lang="es-BO" sz="1400" dirty="0" err="1"/>
              <a:t>sources</a:t>
            </a:r>
            <a:r>
              <a:rPr lang="es-BO" sz="1400" dirty="0"/>
              <a:t>). Esta metodología es aplicable a proyectos de generación eléctrica a partir de:</a:t>
            </a:r>
          </a:p>
          <a:p>
            <a:pPr marL="742950" lvl="1" indent="-285750" algn="just">
              <a:buFont typeface="Wingdings" panose="05000000000000000000" pitchFamily="2" charset="2"/>
              <a:buChar char="Ø"/>
            </a:pPr>
            <a:r>
              <a:rPr lang="es-BO" sz="1400" dirty="0" err="1"/>
              <a:t>hidroenergía</a:t>
            </a:r>
            <a:r>
              <a:rPr lang="es-BO" sz="1400" dirty="0"/>
              <a:t>;</a:t>
            </a:r>
          </a:p>
          <a:p>
            <a:pPr marL="742950" lvl="1" indent="-285750" algn="just">
              <a:buFont typeface="Wingdings" panose="05000000000000000000" pitchFamily="2" charset="2"/>
              <a:buChar char="Ø"/>
            </a:pPr>
            <a:r>
              <a:rPr lang="es-BO" sz="1400" dirty="0"/>
              <a:t>energía eólica;</a:t>
            </a:r>
          </a:p>
          <a:p>
            <a:pPr marL="742950" lvl="1" indent="-285750" algn="just">
              <a:buFont typeface="Wingdings" panose="05000000000000000000" pitchFamily="2" charset="2"/>
              <a:buChar char="Ø"/>
            </a:pPr>
            <a:r>
              <a:rPr lang="es-BO" sz="1400" dirty="0"/>
              <a:t>energía solar;</a:t>
            </a:r>
          </a:p>
          <a:p>
            <a:pPr marL="742950" lvl="1" indent="-285750" algn="just">
              <a:buFont typeface="Wingdings" panose="05000000000000000000" pitchFamily="2" charset="2"/>
              <a:buChar char="Ø"/>
            </a:pPr>
            <a:r>
              <a:rPr lang="es-BO" sz="1400" dirty="0"/>
              <a:t>energía geotérmica; y/o</a:t>
            </a:r>
          </a:p>
          <a:p>
            <a:pPr lvl="1" algn="just"/>
            <a:endParaRPr lang="es-BO" sz="1400" dirty="0"/>
          </a:p>
          <a:p>
            <a:pPr marL="285750" indent="-285750" algn="just">
              <a:spcAft>
                <a:spcPts val="600"/>
              </a:spcAft>
              <a:buFont typeface="Wingdings" panose="05000000000000000000" pitchFamily="2" charset="2"/>
              <a:buChar char="ü"/>
            </a:pPr>
            <a:r>
              <a:rPr lang="es-BO" sz="1400" b="1" dirty="0" err="1"/>
              <a:t>ACM0025</a:t>
            </a:r>
            <a:r>
              <a:rPr lang="es-BO" sz="1400" b="1" dirty="0"/>
              <a:t>. Metodología consolidada para proyectos de nuevas plantas de generación con gas natural</a:t>
            </a:r>
          </a:p>
          <a:p>
            <a:pPr marL="285750" indent="-285750" algn="just">
              <a:spcAft>
                <a:spcPts val="600"/>
              </a:spcAft>
              <a:buFont typeface="Wingdings" panose="05000000000000000000" pitchFamily="2" charset="2"/>
              <a:buChar char="ü"/>
            </a:pPr>
            <a:endParaRPr lang="es-BO" sz="1400" dirty="0"/>
          </a:p>
          <a:p>
            <a:pPr marL="285750" indent="-285750" algn="just">
              <a:spcAft>
                <a:spcPts val="600"/>
              </a:spcAft>
              <a:buFont typeface="Wingdings" panose="05000000000000000000" pitchFamily="2" charset="2"/>
              <a:buChar char="ü"/>
            </a:pPr>
            <a:r>
              <a:rPr lang="es-BO" sz="1400" b="1" dirty="0" err="1"/>
              <a:t>ACM0007</a:t>
            </a:r>
            <a:r>
              <a:rPr lang="es-BO" sz="1400" b="1" dirty="0"/>
              <a:t>. Metodología consolidada para la conversión de ciclo abierto a ciclo combinado</a:t>
            </a:r>
          </a:p>
          <a:p>
            <a:pPr marL="285750" indent="-285750" algn="just">
              <a:spcAft>
                <a:spcPts val="600"/>
              </a:spcAft>
              <a:buFont typeface="Wingdings" panose="05000000000000000000" pitchFamily="2" charset="2"/>
              <a:buChar char="ü"/>
            </a:pPr>
            <a:endParaRPr lang="es-BO" sz="1400" dirty="0"/>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Herramienta metodológica 07 (Cont.)</a:t>
            </a:r>
          </a:p>
        </p:txBody>
      </p:sp>
      <p:sp>
        <p:nvSpPr>
          <p:cNvPr id="6" name="Text Box 5"/>
          <p:cNvSpPr txBox="1">
            <a:spLocks noChangeArrowheads="1"/>
          </p:cNvSpPr>
          <p:nvPr/>
        </p:nvSpPr>
        <p:spPr bwMode="auto">
          <a:xfrm>
            <a:off x="935980" y="6309320"/>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cdm.unfccc.int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PAmethodologies</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tools</a:t>
            </a:r>
            <a:r>
              <a:rPr lang="es-ES_tradnl" sz="900" dirty="0">
                <a:solidFill>
                  <a:srgbClr val="102568"/>
                </a:solidFill>
                <a:latin typeface="+mj-lt"/>
                <a:cs typeface="Arial" pitchFamily="34" charset="0"/>
              </a:rPr>
              <a:t>/am-</a:t>
            </a:r>
            <a:r>
              <a:rPr lang="es-ES_tradnl" sz="900" dirty="0" err="1">
                <a:solidFill>
                  <a:srgbClr val="102568"/>
                </a:solidFill>
                <a:latin typeface="+mj-lt"/>
                <a:cs typeface="Arial" pitchFamily="34" charset="0"/>
              </a:rPr>
              <a:t>tool</a:t>
            </a:r>
            <a:r>
              <a:rPr lang="es-ES_tradnl" sz="900" dirty="0">
                <a:solidFill>
                  <a:srgbClr val="102568"/>
                </a:solidFill>
                <a:latin typeface="+mj-lt"/>
                <a:cs typeface="Arial" pitchFamily="34" charset="0"/>
              </a:rPr>
              <a:t>-07-</a:t>
            </a:r>
            <a:r>
              <a:rPr lang="es-ES_tradnl" sz="900" dirty="0" err="1">
                <a:solidFill>
                  <a:srgbClr val="102568"/>
                </a:solidFill>
                <a:latin typeface="+mj-lt"/>
                <a:cs typeface="Arial" pitchFamily="34" charset="0"/>
              </a:rPr>
              <a:t>v7.0.pdf</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3670750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862870"/>
          </a:xfrm>
          <a:prstGeom prst="rect">
            <a:avLst/>
          </a:prstGeom>
          <a:solidFill>
            <a:schemeClr val="bg1">
              <a:lumMod val="85000"/>
              <a:alpha val="90000"/>
            </a:schemeClr>
          </a:solidFill>
          <a:ln w="9525" algn="ctr">
            <a:noFill/>
            <a:miter lim="800000"/>
            <a:headEnd/>
            <a:tailEnd/>
          </a:ln>
        </p:spPr>
        <p:txBody>
          <a:bodyPr wrap="square">
            <a:spAutoFit/>
          </a:bodyPr>
          <a:lstStyle/>
          <a:p>
            <a:pPr marL="285750" indent="-285750" algn="just">
              <a:spcAft>
                <a:spcPts val="600"/>
              </a:spcAft>
              <a:buFont typeface="Wingdings" panose="05000000000000000000" pitchFamily="2" charset="2"/>
              <a:buChar char="ü"/>
            </a:pPr>
            <a:endParaRPr lang="es-BO" sz="1400" dirty="0"/>
          </a:p>
          <a:p>
            <a:pPr marL="285750" indent="-285750" algn="just">
              <a:spcAft>
                <a:spcPts val="600"/>
              </a:spcAft>
              <a:buFont typeface="Wingdings" panose="05000000000000000000" pitchFamily="2" charset="2"/>
              <a:buChar char="ü"/>
            </a:pPr>
            <a:r>
              <a:rPr lang="es-BO" sz="1400" dirty="0"/>
              <a:t>Para efectos de estimar las emisiones y reducciones de emisiones de nuevas adiciones de capacidad al sistema eléctrico boliviano en el contexto del </a:t>
            </a:r>
            <a:r>
              <a:rPr lang="es-BO" sz="1400" dirty="0" err="1"/>
              <a:t>NDC</a:t>
            </a:r>
            <a:r>
              <a:rPr lang="es-BO" sz="1400" dirty="0"/>
              <a:t> de Bolivia, se recomienda calcular el factor de emisión del sistema eléctrico utilizando un factor de emisión del margen de operación promedio (</a:t>
            </a:r>
            <a:r>
              <a:rPr lang="es-BO" sz="1400" dirty="0" err="1"/>
              <a:t>average</a:t>
            </a:r>
            <a:r>
              <a:rPr lang="es-BO" sz="1400" dirty="0"/>
              <a:t> </a:t>
            </a:r>
            <a:r>
              <a:rPr lang="es-BO" sz="1400" dirty="0" err="1"/>
              <a:t>OM</a:t>
            </a:r>
            <a:r>
              <a:rPr lang="es-BO" sz="1400" dirty="0"/>
              <a:t>). Esta opción se recomienda debido a la facilidad de cálculo y de comunicación de resultados. Haciendo pequeñas desviaciones a la herramienta del MDL, la opción se mantendría válida durante todo el periodo de implementación del </a:t>
            </a:r>
            <a:r>
              <a:rPr lang="es-BO" sz="1400" dirty="0" err="1"/>
              <a:t>NDC</a:t>
            </a:r>
            <a:r>
              <a:rPr lang="es-BO" sz="1400" dirty="0"/>
              <a:t>.</a:t>
            </a:r>
          </a:p>
          <a:p>
            <a:pPr marL="265113" lvl="1" algn="just">
              <a:spcAft>
                <a:spcPts val="600"/>
              </a:spcAft>
            </a:pPr>
            <a:endParaRPr lang="es-BO" sz="1400" dirty="0"/>
          </a:p>
          <a:p>
            <a:pPr marL="265113" lvl="1" algn="just">
              <a:spcAft>
                <a:spcPts val="600"/>
              </a:spcAft>
            </a:pPr>
            <a:r>
              <a:rPr lang="es-BO" sz="1400" dirty="0"/>
              <a:t>Sin embargo, se hace notar que en el periodo histórico 2010 2017 la generación anual por plantas con bajo costo de generación representa menos del 50% de la generación anual del sistema eléctrico lo que correspondería utilizar el </a:t>
            </a:r>
            <a:r>
              <a:rPr lang="es-BO" sz="1400" b="1" dirty="0"/>
              <a:t>Margen de operación simple (simple </a:t>
            </a:r>
            <a:r>
              <a:rPr lang="es-BO" sz="1400" b="1" dirty="0" err="1"/>
              <a:t>OM</a:t>
            </a:r>
            <a:r>
              <a:rPr lang="es-BO" sz="1400" dirty="0"/>
              <a:t>)  Y este método no sería al apropiado en los escenarios cuando la generación anual por plantas con bajo costo de generación representé más del 50% de la generación anual del sistema eléctrico.</a:t>
            </a:r>
          </a:p>
          <a:p>
            <a:pPr marL="265113" lvl="1" algn="just">
              <a:spcAft>
                <a:spcPts val="600"/>
              </a:spcAft>
            </a:pPr>
            <a:endParaRPr lang="es-BO" sz="1400" dirty="0"/>
          </a:p>
          <a:p>
            <a:pPr marL="265113" lvl="1" algn="just">
              <a:spcAft>
                <a:spcPts val="600"/>
              </a:spcAft>
            </a:pPr>
            <a:r>
              <a:rPr lang="es-BO" sz="1400" b="1" dirty="0"/>
              <a:t>Toda vez que ambos métodos tienen pequeñas deviaciones, debido a si la generación anual por plantas con bajo costo de generación representa menos o más del 50% de la generación anual del sistema eléctrico bajo los diferentes escenarios, este calculo se realizó con ambos métodos. </a:t>
            </a:r>
          </a:p>
          <a:p>
            <a:pPr marL="285750" indent="-285750" algn="just">
              <a:spcAft>
                <a:spcPts val="600"/>
              </a:spcAft>
              <a:buFont typeface="Wingdings" panose="05000000000000000000" pitchFamily="2" charset="2"/>
              <a:buChar char="ü"/>
            </a:pPr>
            <a:endParaRPr lang="es-BO" sz="1400" dirty="0"/>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Recomendaciones</a:t>
            </a:r>
          </a:p>
        </p:txBody>
      </p:sp>
    </p:spTree>
    <p:extLst>
      <p:ext uri="{BB962C8B-B14F-4D97-AF65-F5344CB8AC3E}">
        <p14:creationId xmlns:p14="http://schemas.microsoft.com/office/powerpoint/2010/main" val="27617248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556792"/>
            <a:ext cx="7272039" cy="4924425"/>
          </a:xfrm>
          <a:prstGeom prst="rect">
            <a:avLst/>
          </a:prstGeom>
          <a:solidFill>
            <a:schemeClr val="bg1">
              <a:lumMod val="85000"/>
              <a:alpha val="90000"/>
            </a:schemeClr>
          </a:solidFill>
          <a:ln w="9525" algn="ctr">
            <a:noFill/>
            <a:miter lim="800000"/>
            <a:headEnd/>
            <a:tailEnd/>
          </a:ln>
        </p:spPr>
        <p:txBody>
          <a:bodyPr wrap="square">
            <a:spAutoFit/>
          </a:bodyPr>
          <a:lstStyle/>
          <a:p>
            <a:pPr marL="285750" indent="-285750" algn="just">
              <a:spcAft>
                <a:spcPts val="600"/>
              </a:spcAft>
              <a:buFont typeface="Wingdings" panose="05000000000000000000" pitchFamily="2" charset="2"/>
              <a:buChar char="ü"/>
            </a:pPr>
            <a:endParaRPr lang="es-BO" sz="1400" dirty="0"/>
          </a:p>
          <a:p>
            <a:pPr marL="285750" indent="-285750" algn="just">
              <a:spcAft>
                <a:spcPts val="600"/>
              </a:spcAft>
              <a:buFont typeface="Wingdings" panose="05000000000000000000" pitchFamily="2" charset="2"/>
              <a:buChar char="ü"/>
            </a:pPr>
            <a:r>
              <a:rPr lang="es-BO" sz="1400" dirty="0"/>
              <a:t>Se recomienda también estimar las reducciones de emisiones por nuevas adiciones de capacidad utilizando un factor de emisión del sistema eléctrico fijo, calculado ex-ante para el año 2010.  Se propone el año 2010, por tratarse éste del año base del </a:t>
            </a:r>
            <a:r>
              <a:rPr lang="es-BO" sz="1400" dirty="0" err="1"/>
              <a:t>NDC</a:t>
            </a:r>
            <a:r>
              <a:rPr lang="es-BO" sz="1400" dirty="0"/>
              <a:t> boliviano. Factores de emisión del sistema eléctrico calculados en años posteriores a 2010 van a reflejar el escenario de implementación del </a:t>
            </a:r>
            <a:r>
              <a:rPr lang="es-BO" sz="1400" dirty="0" err="1"/>
              <a:t>NDC</a:t>
            </a:r>
            <a:r>
              <a:rPr lang="es-BO" sz="1400" dirty="0"/>
              <a:t> boliviano, que incorporaría progresivamente adiciones de capacidad con fuentes de energía renovable. Este escenario, en el que se suma generación con fuentes renovables, no correspondería ya al escenario de línea base contra el cual se deben estimar las reducciones de emisiones de acciones alineadas al </a:t>
            </a:r>
            <a:r>
              <a:rPr lang="es-BO" sz="1400" dirty="0" err="1"/>
              <a:t>NDC</a:t>
            </a:r>
            <a:r>
              <a:rPr lang="es-BO" sz="1400" dirty="0"/>
              <a:t>.</a:t>
            </a:r>
          </a:p>
          <a:p>
            <a:pPr marL="285750" indent="-285750" algn="just">
              <a:spcAft>
                <a:spcPts val="600"/>
              </a:spcAft>
              <a:buFont typeface="Wingdings" panose="05000000000000000000" pitchFamily="2" charset="2"/>
              <a:buChar char="ü"/>
            </a:pPr>
            <a:r>
              <a:rPr lang="es-BO" sz="1400" dirty="0"/>
              <a:t>Además del factor de emisión del sistema eléctrico calculado ex-ante para 2010, se recomienda el cálculo anual del factor de emisión del sistema eléctrico siguiendo las mismas opciones metodológicas. Este factor de emisión se compararía con el calculado para 2010, ofreciendo una medida sencilla del progreso en la implementación del </a:t>
            </a:r>
            <a:r>
              <a:rPr lang="es-BO" sz="1400" dirty="0" err="1"/>
              <a:t>NDC</a:t>
            </a:r>
            <a:r>
              <a:rPr lang="es-BO" sz="1400" dirty="0"/>
              <a:t>. Bajo esta asignación se calculará el factor de emisión para el año más reciente para el cual exista información completa.</a:t>
            </a:r>
          </a:p>
          <a:p>
            <a:pPr marL="285750" indent="-285750" algn="just">
              <a:spcAft>
                <a:spcPts val="600"/>
              </a:spcAft>
              <a:buFont typeface="Wingdings" panose="05000000000000000000" pitchFamily="2" charset="2"/>
              <a:buChar char="ü"/>
            </a:pPr>
            <a:r>
              <a:rPr lang="es-BO" sz="1400" dirty="0"/>
              <a:t>Las emisiones de proyectos de generación con gas natural o fuentes de energía renovable se estimarían a partir de elementos de las metodologías del </a:t>
            </a:r>
            <a:r>
              <a:rPr lang="es-BO" sz="1400"/>
              <a:t>UNFCCC </a:t>
            </a:r>
            <a:r>
              <a:rPr lang="es-BO" sz="1400" dirty="0" err="1"/>
              <a:t>ACM0007</a:t>
            </a:r>
            <a:r>
              <a:rPr lang="es-BO" sz="1400" dirty="0"/>
              <a:t>, </a:t>
            </a:r>
            <a:r>
              <a:rPr lang="es-BO" sz="1400" dirty="0" err="1"/>
              <a:t>ACM0025</a:t>
            </a:r>
            <a:r>
              <a:rPr lang="es-BO" sz="1400" dirty="0"/>
              <a:t> y </a:t>
            </a:r>
            <a:r>
              <a:rPr lang="es-BO" sz="1400" dirty="0" err="1"/>
              <a:t>ACM0002</a:t>
            </a:r>
            <a:r>
              <a:rPr lang="es-BO" sz="1400" dirty="0"/>
              <a:t>. Las emisiones de metano producto de nuevos embalses de proyecto hidroeléctricos no se estimarán como parte de esta asignación, pero se hará referencia al tratamiento dado a estas emisiones por la metodología </a:t>
            </a:r>
            <a:r>
              <a:rPr lang="es-BO" sz="1400" dirty="0" err="1"/>
              <a:t>ACM0002</a:t>
            </a:r>
            <a:r>
              <a:rPr lang="es-BO" sz="1400" dirty="0"/>
              <a:t>. </a:t>
            </a:r>
          </a:p>
          <a:p>
            <a:pPr marL="285750" indent="-285750" algn="just">
              <a:spcAft>
                <a:spcPts val="600"/>
              </a:spcAft>
              <a:buFont typeface="Wingdings" panose="05000000000000000000" pitchFamily="2" charset="2"/>
              <a:buChar char="ü"/>
            </a:pPr>
            <a:endParaRPr lang="es-BO" sz="1400" dirty="0"/>
          </a:p>
        </p:txBody>
      </p:sp>
      <p:sp>
        <p:nvSpPr>
          <p:cNvPr id="19" name="Rectangle 6"/>
          <p:cNvSpPr>
            <a:spLocks noChangeArrowheads="1"/>
          </p:cNvSpPr>
          <p:nvPr/>
        </p:nvSpPr>
        <p:spPr bwMode="auto">
          <a:xfrm>
            <a:off x="2627784" y="1052736"/>
            <a:ext cx="55446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Recomendaciones (Cont.)</a:t>
            </a:r>
          </a:p>
        </p:txBody>
      </p:sp>
    </p:spTree>
    <p:extLst>
      <p:ext uri="{BB962C8B-B14F-4D97-AF65-F5344CB8AC3E}">
        <p14:creationId xmlns:p14="http://schemas.microsoft.com/office/powerpoint/2010/main" val="907919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7236296" y="4925486"/>
            <a:ext cx="1907704" cy="1815882"/>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algn="ctr"/>
            <a:endParaRPr lang="es-ES" sz="1000" kern="1400" dirty="0">
              <a:solidFill>
                <a:schemeClr val="bg1"/>
              </a:solidFill>
              <a:latin typeface="Century Gothic" pitchFamily="34" charset="0"/>
              <a:cs typeface="Arial" pitchFamily="34" charset="0"/>
            </a:endParaRPr>
          </a:p>
          <a:p>
            <a:pPr algn="ctr"/>
            <a:endParaRPr lang="es-ES" sz="1000" kern="1400" dirty="0">
              <a:solidFill>
                <a:schemeClr val="bg1"/>
              </a:solidFill>
              <a:latin typeface="Century Gothic" pitchFamily="34" charset="0"/>
              <a:cs typeface="Arial" pitchFamily="34" charset="0"/>
            </a:endParaRPr>
          </a:p>
          <a:p>
            <a:pPr algn="ctr"/>
            <a:endParaRPr lang="es-ES" sz="1000" kern="1400" dirty="0">
              <a:solidFill>
                <a:schemeClr val="bg1"/>
              </a:solidFill>
              <a:latin typeface="Century Gothic" pitchFamily="34" charset="0"/>
              <a:cs typeface="Arial" pitchFamily="34" charset="0"/>
            </a:endParaRPr>
          </a:p>
          <a:p>
            <a:pPr algn="ctr">
              <a:lnSpc>
                <a:spcPct val="150000"/>
              </a:lnSpc>
            </a:pPr>
            <a:endParaRPr lang="es-ES" sz="1200" kern="1400" dirty="0">
              <a:solidFill>
                <a:schemeClr val="bg1"/>
              </a:solidFill>
              <a:latin typeface="Century Gothic"/>
            </a:endParaRPr>
          </a:p>
          <a:p>
            <a:pPr algn="ctr">
              <a:lnSpc>
                <a:spcPct val="150000"/>
              </a:lnSpc>
            </a:pPr>
            <a:endParaRPr lang="es-ES" sz="1200" kern="1400" dirty="0">
              <a:solidFill>
                <a:schemeClr val="bg1"/>
              </a:solidFill>
              <a:latin typeface="Century Gothic"/>
            </a:endParaRPr>
          </a:p>
          <a:p>
            <a:pPr algn="ctr">
              <a:lnSpc>
                <a:spcPct val="150000"/>
              </a:lnSpc>
            </a:pPr>
            <a:endParaRPr lang="es-ES" sz="1200" kern="1400" dirty="0">
              <a:solidFill>
                <a:schemeClr val="bg1"/>
              </a:solidFill>
              <a:latin typeface="Century Gothic"/>
            </a:endParaRPr>
          </a:p>
          <a:p>
            <a:pPr algn="ctr"/>
            <a:endParaRPr lang="es-ES" sz="800" kern="1400" dirty="0">
              <a:solidFill>
                <a:schemeClr val="bg1"/>
              </a:solidFill>
              <a:latin typeface="Century Gothic"/>
            </a:endParaRPr>
          </a:p>
          <a:p>
            <a:pPr algn="ctr"/>
            <a:endParaRPr lang="es-ES" sz="800" kern="1400" dirty="0">
              <a:solidFill>
                <a:schemeClr val="bg1"/>
              </a:solidFill>
              <a:latin typeface="Century Gothic"/>
            </a:endParaRPr>
          </a:p>
          <a:p>
            <a:pPr algn="ctr">
              <a:lnSpc>
                <a:spcPct val="150000"/>
              </a:lnSpc>
            </a:pPr>
            <a:r>
              <a:rPr lang="es-ES" sz="1000" b="1" kern="1400" dirty="0">
                <a:solidFill>
                  <a:schemeClr val="bg1"/>
                </a:solidFill>
                <a:latin typeface="Century Gothic"/>
              </a:rPr>
              <a:t>www.wearefactor.com</a:t>
            </a:r>
            <a:r>
              <a:rPr lang="es-ES" sz="1000" b="1" dirty="0">
                <a:solidFill>
                  <a:schemeClr val="bg1"/>
                </a:solidFill>
                <a:latin typeface="Times New Roman" pitchFamily="18" charset="0"/>
                <a:cs typeface="Arial" pitchFamily="34" charset="0"/>
              </a:rPr>
              <a:t> </a:t>
            </a:r>
            <a:endParaRPr lang="es-ES" sz="1000" b="1" dirty="0">
              <a:solidFill>
                <a:schemeClr val="bg1"/>
              </a:solidFill>
              <a:latin typeface="Arial" pitchFamily="34" charset="0"/>
              <a:cs typeface="Arial" pitchFamily="34" charset="0"/>
            </a:endParaRPr>
          </a:p>
        </p:txBody>
      </p:sp>
      <p:sp>
        <p:nvSpPr>
          <p:cNvPr id="5" name="4 CuadroTexto"/>
          <p:cNvSpPr txBox="1"/>
          <p:nvPr/>
        </p:nvSpPr>
        <p:spPr>
          <a:xfrm>
            <a:off x="0" y="2794863"/>
            <a:ext cx="9144000" cy="1354217"/>
          </a:xfrm>
          <a:prstGeom prst="rect">
            <a:avLst/>
          </a:prstGeom>
          <a:noFill/>
        </p:spPr>
        <p:txBody>
          <a:bodyPr wrap="square" rtlCol="0">
            <a:spAutoFit/>
          </a:bodyPr>
          <a:lstStyle/>
          <a:p>
            <a:pPr algn="ctr"/>
            <a:r>
              <a:rPr lang="es-ES" sz="3000" b="1" dirty="0">
                <a:solidFill>
                  <a:schemeClr val="bg1"/>
                </a:solidFill>
                <a:latin typeface="Century Gothic" pitchFamily="34" charset="0"/>
              </a:rPr>
              <a:t>¡Muchas gracias!</a:t>
            </a:r>
          </a:p>
          <a:p>
            <a:pPr algn="ctr"/>
            <a:endParaRPr lang="es-ES" sz="2000" b="1" dirty="0">
              <a:solidFill>
                <a:schemeClr val="bg1"/>
              </a:solidFill>
              <a:latin typeface="Century Gothic" pitchFamily="34" charset="0"/>
            </a:endParaRPr>
          </a:p>
          <a:p>
            <a:pPr algn="ctr"/>
            <a:endParaRPr lang="es-ES" sz="1600" dirty="0">
              <a:solidFill>
                <a:schemeClr val="bg1"/>
              </a:solidFill>
              <a:latin typeface="Century Gothic" pitchFamily="34" charset="0"/>
            </a:endParaRPr>
          </a:p>
          <a:p>
            <a:pPr algn="ctr"/>
            <a:r>
              <a:rPr lang="es-ES" sz="1600" dirty="0" err="1">
                <a:solidFill>
                  <a:schemeClr val="bg1"/>
                </a:solidFill>
                <a:latin typeface="Century Gothic" pitchFamily="34" charset="0"/>
              </a:rPr>
              <a:t>rsoto@consot.com</a:t>
            </a:r>
            <a:endParaRPr lang="es-ES" sz="1600" dirty="0">
              <a:solidFill>
                <a:schemeClr val="bg1"/>
              </a:solidFill>
              <a:latin typeface="Century Gothic"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9" name="Rectangle 6"/>
          <p:cNvSpPr>
            <a:spLocks noChangeArrowheads="1"/>
          </p:cNvSpPr>
          <p:nvPr/>
        </p:nvSpPr>
        <p:spPr bwMode="auto">
          <a:xfrm>
            <a:off x="1404417" y="836712"/>
            <a:ext cx="763207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Tema de Mitigación en el Marco del Acuerdo de Paris (AP).</a:t>
            </a:r>
          </a:p>
        </p:txBody>
      </p:sp>
      <p:sp>
        <p:nvSpPr>
          <p:cNvPr id="7" name="Text Box 5"/>
          <p:cNvSpPr txBox="1">
            <a:spLocks noChangeArrowheads="1"/>
          </p:cNvSpPr>
          <p:nvPr/>
        </p:nvSpPr>
        <p:spPr bwMode="auto">
          <a:xfrm>
            <a:off x="467544" y="6294512"/>
            <a:ext cx="7272039" cy="2308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a:t>
            </a:r>
            <a:r>
              <a:rPr lang="es-ES_tradnl" sz="900" dirty="0" err="1">
                <a:solidFill>
                  <a:srgbClr val="102568"/>
                </a:solidFill>
                <a:latin typeface="+mj-lt"/>
                <a:cs typeface="Arial" pitchFamily="34" charset="0"/>
              </a:rPr>
              <a:t>www.pnuma.org</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cambio_climatico</a:t>
            </a:r>
            <a:r>
              <a:rPr lang="es-ES_tradnl" sz="900" dirty="0">
                <a:solidFill>
                  <a:srgbClr val="102568"/>
                </a:solidFill>
                <a:latin typeface="+mj-lt"/>
                <a:cs typeface="Arial" pitchFamily="34" charset="0"/>
              </a:rPr>
              <a:t>/publicaciones/</a:t>
            </a:r>
            <a:r>
              <a:rPr lang="es-ES_tradnl" sz="900" dirty="0" err="1">
                <a:solidFill>
                  <a:srgbClr val="102568"/>
                </a:solidFill>
                <a:latin typeface="+mj-lt"/>
                <a:cs typeface="Arial" pitchFamily="34" charset="0"/>
              </a:rPr>
              <a:t>Acuerdo%20de%20Par%C3%ADs%20</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20Sumario%20Ejecutivo.pdf</a:t>
            </a:r>
            <a:endParaRPr lang="es-ES_tradnl" sz="900" dirty="0">
              <a:solidFill>
                <a:srgbClr val="102568"/>
              </a:solidFill>
              <a:latin typeface="+mj-lt"/>
              <a:cs typeface="Arial"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74613"/>
            <a:ext cx="7884368" cy="4162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 Box 5"/>
          <p:cNvSpPr txBox="1">
            <a:spLocks noChangeArrowheads="1"/>
          </p:cNvSpPr>
          <p:nvPr/>
        </p:nvSpPr>
        <p:spPr bwMode="auto">
          <a:xfrm>
            <a:off x="395536" y="1340768"/>
            <a:ext cx="7884368" cy="738664"/>
          </a:xfrm>
          <a:prstGeom prst="rect">
            <a:avLst/>
          </a:prstGeom>
          <a:solidFill>
            <a:schemeClr val="bg1">
              <a:lumMod val="85000"/>
              <a:alpha val="90000"/>
            </a:schemeClr>
          </a:solidFill>
          <a:ln w="9525" algn="ctr">
            <a:noFill/>
            <a:miter lim="800000"/>
            <a:headEnd/>
            <a:tailEnd/>
          </a:ln>
        </p:spPr>
        <p:txBody>
          <a:bodyPr wrap="square">
            <a:spAutoFit/>
          </a:bodyPr>
          <a:lstStyle/>
          <a:p>
            <a:pPr algn="ctr" eaLnBrk="0" hangingPunct="0"/>
            <a:r>
              <a:rPr lang="es-ES_tradnl" sz="1400" b="1" dirty="0">
                <a:solidFill>
                  <a:srgbClr val="1E3B59"/>
                </a:solidFill>
                <a:latin typeface="Century Gothic" pitchFamily="34" charset="0"/>
                <a:cs typeface="Arial" pitchFamily="34" charset="0"/>
              </a:rPr>
              <a:t>EL documento titilado “</a:t>
            </a:r>
            <a:r>
              <a:rPr lang="es-BO" sz="1400" b="1" i="1" dirty="0">
                <a:solidFill>
                  <a:srgbClr val="1E3B59"/>
                </a:solidFill>
                <a:latin typeface="Century Gothic" pitchFamily="34" charset="0"/>
                <a:cs typeface="Arial" pitchFamily="34" charset="0"/>
              </a:rPr>
              <a:t>El Acuerdo de París y los medios de implementación: su importancia para América Latina y el Caribe</a:t>
            </a:r>
            <a:r>
              <a:rPr lang="es-ES_tradnl" sz="1400" b="1" dirty="0">
                <a:solidFill>
                  <a:srgbClr val="1E3B59"/>
                </a:solidFill>
                <a:latin typeface="Century Gothic" pitchFamily="34" charset="0"/>
                <a:cs typeface="Arial" pitchFamily="34" charset="0"/>
              </a:rPr>
              <a:t>”, elaborado por el </a:t>
            </a:r>
            <a:r>
              <a:rPr lang="es-BO" sz="1400" b="1" dirty="0">
                <a:solidFill>
                  <a:srgbClr val="1E3B59"/>
                </a:solidFill>
                <a:latin typeface="Century Gothic" pitchFamily="34" charset="0"/>
                <a:cs typeface="Arial" pitchFamily="34" charset="0"/>
              </a:rPr>
              <a:t>Programa de las Naciones Unidas para el Medio Ambiente (</a:t>
            </a:r>
            <a:r>
              <a:rPr lang="es-BO" sz="1400" b="1" dirty="0" err="1">
                <a:solidFill>
                  <a:srgbClr val="1E3B59"/>
                </a:solidFill>
                <a:latin typeface="Century Gothic" pitchFamily="34" charset="0"/>
                <a:cs typeface="Arial" pitchFamily="34" charset="0"/>
              </a:rPr>
              <a:t>PNUMA</a:t>
            </a:r>
            <a:r>
              <a:rPr lang="es-BO" sz="1400" b="1" dirty="0">
                <a:solidFill>
                  <a:srgbClr val="1E3B59"/>
                </a:solidFill>
                <a:latin typeface="Century Gothic" pitchFamily="34" charset="0"/>
                <a:cs typeface="Arial" pitchFamily="34" charset="0"/>
              </a:rPr>
              <a:t>), sobre el tema de Mitigación dice.</a:t>
            </a:r>
          </a:p>
        </p:txBody>
      </p:sp>
    </p:spTree>
    <p:extLst>
      <p:ext uri="{BB962C8B-B14F-4D97-AF65-F5344CB8AC3E}">
        <p14:creationId xmlns:p14="http://schemas.microsoft.com/office/powerpoint/2010/main" val="2959551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2477214"/>
            <a:ext cx="7272039" cy="2308324"/>
          </a:xfrm>
          <a:prstGeom prst="rect">
            <a:avLst/>
          </a:prstGeom>
          <a:solidFill>
            <a:schemeClr val="bg1">
              <a:lumMod val="85000"/>
              <a:alpha val="90000"/>
            </a:schemeClr>
          </a:solidFill>
          <a:ln w="9525" algn="ctr">
            <a:noFill/>
            <a:miter lim="800000"/>
            <a:headEnd/>
            <a:tailEnd/>
          </a:ln>
        </p:spPr>
        <p:txBody>
          <a:bodyPr wrap="square">
            <a:spAutoFit/>
          </a:bodyPr>
          <a:lstStyle/>
          <a:p>
            <a:pPr algn="just"/>
            <a:r>
              <a:rPr lang="es-BO" dirty="0">
                <a:solidFill>
                  <a:srgbClr val="1E3B59"/>
                </a:solidFill>
                <a:latin typeface="Century Gothic" pitchFamily="34" charset="0"/>
                <a:cs typeface="Arial" pitchFamily="34" charset="0"/>
              </a:rPr>
              <a:t>Si bien los objetivos de la consultoría son desarrollar tendencias de emisión de referencia para el sector eléctrico boliviano y cuantificar el potencial de reducción de emisiones para este sector, </a:t>
            </a:r>
            <a:r>
              <a:rPr lang="es-BO" b="1" dirty="0">
                <a:solidFill>
                  <a:srgbClr val="1E3B59"/>
                </a:solidFill>
                <a:latin typeface="Century Gothic" pitchFamily="34" charset="0"/>
                <a:cs typeface="Arial" pitchFamily="34" charset="0"/>
              </a:rPr>
              <a:t>el propósito de esta presentación el mostrar otras metodologías que podrían ser útiles en el monitoreo del cumplimiento de los compromisos adquiridos en el </a:t>
            </a:r>
            <a:r>
              <a:rPr lang="es-BO" b="1" dirty="0" err="1">
                <a:solidFill>
                  <a:srgbClr val="1E3B59"/>
                </a:solidFill>
                <a:latin typeface="Century Gothic" pitchFamily="34" charset="0"/>
                <a:cs typeface="Arial" pitchFamily="34" charset="0"/>
              </a:rPr>
              <a:t>CDN</a:t>
            </a:r>
            <a:r>
              <a:rPr lang="es-BO" b="1" dirty="0">
                <a:solidFill>
                  <a:srgbClr val="1E3B59"/>
                </a:solidFill>
                <a:latin typeface="Century Gothic" pitchFamily="34" charset="0"/>
                <a:cs typeface="Arial" pitchFamily="34" charset="0"/>
              </a:rPr>
              <a:t> de Bolivia en otros sectores que no sean el Sector Eléctrico Boliviano.</a:t>
            </a:r>
          </a:p>
        </p:txBody>
      </p:sp>
      <p:sp>
        <p:nvSpPr>
          <p:cNvPr id="19" name="Rectangle 6"/>
          <p:cNvSpPr>
            <a:spLocks noChangeArrowheads="1"/>
          </p:cNvSpPr>
          <p:nvPr/>
        </p:nvSpPr>
        <p:spPr bwMode="auto">
          <a:xfrm>
            <a:off x="900361" y="1052736"/>
            <a:ext cx="727203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Propósito de la presentación.</a:t>
            </a:r>
          </a:p>
        </p:txBody>
      </p:sp>
    </p:spTree>
    <p:extLst>
      <p:ext uri="{BB962C8B-B14F-4D97-AF65-F5344CB8AC3E}">
        <p14:creationId xmlns:p14="http://schemas.microsoft.com/office/powerpoint/2010/main" val="2325027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sp>
        <p:nvSpPr>
          <p:cNvPr id="7" name="Text Box 5"/>
          <p:cNvSpPr txBox="1">
            <a:spLocks noChangeArrowheads="1"/>
          </p:cNvSpPr>
          <p:nvPr/>
        </p:nvSpPr>
        <p:spPr bwMode="auto">
          <a:xfrm>
            <a:off x="827584" y="6510536"/>
            <a:ext cx="7920880"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www.google.com.bo</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url?sa</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t&amp;rct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j&amp;q</a:t>
            </a:r>
            <a:r>
              <a:rPr lang="es-ES_tradnl" sz="900" dirty="0">
                <a:solidFill>
                  <a:srgbClr val="102568"/>
                </a:solidFill>
                <a:latin typeface="+mj-lt"/>
                <a:cs typeface="Arial" pitchFamily="34" charset="0"/>
              </a:rPr>
              <a:t>=&amp;</a:t>
            </a:r>
            <a:r>
              <a:rPr lang="es-ES_tradnl" sz="900" dirty="0" err="1">
                <a:solidFill>
                  <a:srgbClr val="102568"/>
                </a:solidFill>
                <a:latin typeface="+mj-lt"/>
                <a:cs typeface="Arial" pitchFamily="34" charset="0"/>
              </a:rPr>
              <a:t>esrc</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s&amp;source</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web&amp;cd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1&amp;cad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rja&amp;uact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8&amp;ved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2ahUKEwiavcDZ6fPeAhXOs1kKHX8YD-oQFjAAegQIChAC&amp;url</a:t>
            </a:r>
            <a:r>
              <a:rPr lang="es-ES_tradnl" sz="900" dirty="0">
                <a:solidFill>
                  <a:srgbClr val="102568"/>
                </a:solidFill>
                <a:latin typeface="+mj-lt"/>
                <a:cs typeface="Arial" pitchFamily="34" charset="0"/>
              </a:rPr>
              <a:t>=https%3A%2F%2Fcdm.unfccc.int%2Fmethodologies%2Fdocumentation%2Fmeth_booklet.pdf&amp;usg=</a:t>
            </a:r>
            <a:r>
              <a:rPr lang="es-ES_tradnl" sz="900" dirty="0" err="1">
                <a:solidFill>
                  <a:srgbClr val="102568"/>
                </a:solidFill>
                <a:latin typeface="+mj-lt"/>
                <a:cs typeface="Arial" pitchFamily="34" charset="0"/>
              </a:rPr>
              <a:t>AOvVaw03-R9_R0jVrH8oq16aD96E</a:t>
            </a:r>
            <a:endParaRPr lang="es-ES_tradnl" sz="900" dirty="0">
              <a:solidFill>
                <a:srgbClr val="102568"/>
              </a:solidFill>
              <a:latin typeface="+mj-lt"/>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5290" y="2852936"/>
            <a:ext cx="5541166" cy="3625600"/>
          </a:xfrm>
          <a:prstGeom prst="rect">
            <a:avLst/>
          </a:prstGeom>
          <a:solidFill>
            <a:schemeClr val="bg1">
              <a:lumMod val="85000"/>
              <a:alpha val="90000"/>
            </a:schemeClr>
          </a:solidFill>
          <a:ln>
            <a:noFill/>
          </a:ln>
        </p:spPr>
      </p:pic>
      <p:sp>
        <p:nvSpPr>
          <p:cNvPr id="9" name="Text Box 5"/>
          <p:cNvSpPr txBox="1">
            <a:spLocks noChangeArrowheads="1"/>
          </p:cNvSpPr>
          <p:nvPr/>
        </p:nvSpPr>
        <p:spPr bwMode="auto">
          <a:xfrm>
            <a:off x="35496" y="1916832"/>
            <a:ext cx="4823767" cy="1600438"/>
          </a:xfrm>
          <a:prstGeom prst="rect">
            <a:avLst/>
          </a:prstGeom>
          <a:solidFill>
            <a:schemeClr val="bg1">
              <a:lumMod val="85000"/>
            </a:schemeClr>
          </a:solidFill>
          <a:ln w="9525" algn="ctr">
            <a:noFill/>
            <a:miter lim="800000"/>
            <a:headEnd/>
            <a:tailEnd/>
          </a:ln>
        </p:spPr>
        <p:txBody>
          <a:bodyPr wrap="square">
            <a:spAutoFit/>
          </a:bodyPr>
          <a:lstStyle/>
          <a:p>
            <a:pPr algn="ctr"/>
            <a:r>
              <a:rPr lang="es-BO" sz="1400" b="1" dirty="0">
                <a:solidFill>
                  <a:srgbClr val="1E3B59"/>
                </a:solidFill>
                <a:cs typeface="Arial" pitchFamily="34" charset="0"/>
              </a:rPr>
              <a:t>Las metodologías aprobadas y propuestas que están bajo análisis, clasificadas por tipo y tamaño, se encuentran disponibles en el sitio web de la Convención Marco de las Naciones Unidas sobre el Cambio Climático (</a:t>
            </a:r>
            <a:r>
              <a:rPr lang="es-BO" sz="1400" b="1" dirty="0" err="1">
                <a:solidFill>
                  <a:srgbClr val="1E3B59"/>
                </a:solidFill>
                <a:cs typeface="Arial" pitchFamily="34" charset="0"/>
              </a:rPr>
              <a:t>CMNUCC</a:t>
            </a:r>
            <a:r>
              <a:rPr lang="es-BO" sz="1400" b="1" dirty="0">
                <a:solidFill>
                  <a:srgbClr val="1E3B59"/>
                </a:solidFill>
                <a:cs typeface="Arial" pitchFamily="34" charset="0"/>
              </a:rPr>
              <a:t>). El Libro de Metodologías publicado por la </a:t>
            </a:r>
            <a:r>
              <a:rPr lang="es-BO" sz="1400" b="1" dirty="0" err="1">
                <a:solidFill>
                  <a:srgbClr val="1E3B59"/>
                </a:solidFill>
                <a:cs typeface="Arial" pitchFamily="34" charset="0"/>
              </a:rPr>
              <a:t>CMNUCC</a:t>
            </a:r>
            <a:r>
              <a:rPr lang="es-BO" sz="1400" b="1" dirty="0">
                <a:solidFill>
                  <a:srgbClr val="1E3B59"/>
                </a:solidFill>
                <a:cs typeface="Arial" pitchFamily="34" charset="0"/>
              </a:rPr>
              <a:t> es una fuente importante de información relacionada con las diversas metodologías y los tipos de proyectos viables.</a:t>
            </a:r>
          </a:p>
        </p:txBody>
      </p:sp>
    </p:spTree>
    <p:extLst>
      <p:ext uri="{BB962C8B-B14F-4D97-AF65-F5344CB8AC3E}">
        <p14:creationId xmlns:p14="http://schemas.microsoft.com/office/powerpoint/2010/main" val="2617185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484784"/>
            <a:ext cx="7704087" cy="307777"/>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400" b="1" dirty="0">
                <a:solidFill>
                  <a:srgbClr val="1E3B59"/>
                </a:solidFill>
                <a:cs typeface="Arial" pitchFamily="34" charset="0"/>
              </a:rPr>
              <a:t>El contenido del Libro de Metodologías incluye:</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pic>
        <p:nvPicPr>
          <p:cNvPr id="30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579" y="1844824"/>
            <a:ext cx="7661845" cy="4438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5"/>
          <p:cNvSpPr txBox="1">
            <a:spLocks noChangeArrowheads="1"/>
          </p:cNvSpPr>
          <p:nvPr/>
        </p:nvSpPr>
        <p:spPr bwMode="auto">
          <a:xfrm>
            <a:off x="827584" y="6381328"/>
            <a:ext cx="7920880"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www.google.com.bo</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url?sa</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t&amp;rct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j&amp;q</a:t>
            </a:r>
            <a:r>
              <a:rPr lang="es-ES_tradnl" sz="900" dirty="0">
                <a:solidFill>
                  <a:srgbClr val="102568"/>
                </a:solidFill>
                <a:latin typeface="+mj-lt"/>
                <a:cs typeface="Arial" pitchFamily="34" charset="0"/>
              </a:rPr>
              <a:t>=&amp;</a:t>
            </a:r>
            <a:r>
              <a:rPr lang="es-ES_tradnl" sz="900" dirty="0" err="1">
                <a:solidFill>
                  <a:srgbClr val="102568"/>
                </a:solidFill>
                <a:latin typeface="+mj-lt"/>
                <a:cs typeface="Arial" pitchFamily="34" charset="0"/>
              </a:rPr>
              <a:t>esrc</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s&amp;source</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web&amp;cd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1&amp;cad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rja&amp;uact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8&amp;ved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2ahUKEwiavcDZ6fPeAhXOs1kKHX8YD-oQFjAAegQIChAC&amp;url</a:t>
            </a:r>
            <a:r>
              <a:rPr lang="es-ES_tradnl" sz="900" dirty="0">
                <a:solidFill>
                  <a:srgbClr val="102568"/>
                </a:solidFill>
                <a:latin typeface="+mj-lt"/>
                <a:cs typeface="Arial" pitchFamily="34" charset="0"/>
              </a:rPr>
              <a:t>=https%3A%2F%2Fcdm.unfccc.int%2Fmethodologies%2Fdocumentation%2Fmeth_booklet.pdf&amp;usg=</a:t>
            </a:r>
            <a:r>
              <a:rPr lang="es-ES_tradnl" sz="900" dirty="0" err="1">
                <a:solidFill>
                  <a:srgbClr val="102568"/>
                </a:solidFill>
                <a:latin typeface="+mj-lt"/>
                <a:cs typeface="Arial" pitchFamily="34" charset="0"/>
              </a:rPr>
              <a:t>AOvVaw03-R9_R0jVrH8oq16aD96E</a:t>
            </a:r>
            <a:endParaRPr lang="es-ES_tradnl" sz="900" dirty="0">
              <a:solidFill>
                <a:srgbClr val="102568"/>
              </a:solidFill>
              <a:latin typeface="+mj-lt"/>
              <a:cs typeface="Arial" pitchFamily="34" charset="0"/>
            </a:endParaRPr>
          </a:p>
        </p:txBody>
      </p:sp>
      <p:sp>
        <p:nvSpPr>
          <p:cNvPr id="2" name="1 Rectángulo"/>
          <p:cNvSpPr/>
          <p:nvPr/>
        </p:nvSpPr>
        <p:spPr>
          <a:xfrm>
            <a:off x="3203848" y="1916832"/>
            <a:ext cx="2736304" cy="144016"/>
          </a:xfrm>
          <a:prstGeom prst="rect">
            <a:avLst/>
          </a:prstGeom>
          <a:solidFill>
            <a:srgbClr val="F9FB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91127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484784"/>
            <a:ext cx="7704087" cy="307777"/>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400" b="1" dirty="0">
                <a:solidFill>
                  <a:srgbClr val="1E3B59"/>
                </a:solidFill>
                <a:cs typeface="Arial" pitchFamily="34" charset="0"/>
              </a:rPr>
              <a:t>El contenido del Libro de Metodologías incluye (</a:t>
            </a:r>
            <a:r>
              <a:rPr lang="es-BO" sz="1400" b="1" dirty="0" err="1">
                <a:solidFill>
                  <a:srgbClr val="1E3B59"/>
                </a:solidFill>
                <a:cs typeface="Arial" pitchFamily="34" charset="0"/>
              </a:rPr>
              <a:t>Cont</a:t>
            </a:r>
            <a:r>
              <a:rPr lang="es-BO" sz="1400" b="1" dirty="0">
                <a:solidFill>
                  <a:srgbClr val="1E3B59"/>
                </a:solidFill>
                <a:cs typeface="Arial" pitchFamily="34" charset="0"/>
              </a:rPr>
              <a:t>):</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589" y="2081212"/>
            <a:ext cx="7482812" cy="4293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5"/>
          <p:cNvSpPr txBox="1">
            <a:spLocks noChangeArrowheads="1"/>
          </p:cNvSpPr>
          <p:nvPr/>
        </p:nvSpPr>
        <p:spPr bwMode="auto">
          <a:xfrm>
            <a:off x="808152" y="6196662"/>
            <a:ext cx="7920880"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www.google.com.bo</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url?sa</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t&amp;rct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j&amp;q</a:t>
            </a:r>
            <a:r>
              <a:rPr lang="es-ES_tradnl" sz="900" dirty="0">
                <a:solidFill>
                  <a:srgbClr val="102568"/>
                </a:solidFill>
                <a:latin typeface="+mj-lt"/>
                <a:cs typeface="Arial" pitchFamily="34" charset="0"/>
              </a:rPr>
              <a:t>=&amp;</a:t>
            </a:r>
            <a:r>
              <a:rPr lang="es-ES_tradnl" sz="900" dirty="0" err="1">
                <a:solidFill>
                  <a:srgbClr val="102568"/>
                </a:solidFill>
                <a:latin typeface="+mj-lt"/>
                <a:cs typeface="Arial" pitchFamily="34" charset="0"/>
              </a:rPr>
              <a:t>esrc</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s&amp;source</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web&amp;cd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1&amp;cad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rja&amp;uact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8&amp;ved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2ahUKEwiavcDZ6fPeAhXOs1kKHX8YD-oQFjAAegQIChAC&amp;url</a:t>
            </a:r>
            <a:r>
              <a:rPr lang="es-ES_tradnl" sz="900" dirty="0">
                <a:solidFill>
                  <a:srgbClr val="102568"/>
                </a:solidFill>
                <a:latin typeface="+mj-lt"/>
                <a:cs typeface="Arial" pitchFamily="34" charset="0"/>
              </a:rPr>
              <a:t>=https%3A%2F%2Fcdm.unfccc.int%2Fmethodologies%2Fdocumentation%2Fmeth_booklet.pdf&amp;usg=</a:t>
            </a:r>
            <a:r>
              <a:rPr lang="es-ES_tradnl" sz="900" dirty="0" err="1">
                <a:solidFill>
                  <a:srgbClr val="102568"/>
                </a:solidFill>
                <a:latin typeface="+mj-lt"/>
                <a:cs typeface="Arial" pitchFamily="34" charset="0"/>
              </a:rPr>
              <a:t>AOvVaw03-R9_R0jVrH8oq16aD96E</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743830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484784"/>
            <a:ext cx="7704087" cy="307777"/>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400" b="1" dirty="0">
                <a:solidFill>
                  <a:srgbClr val="1E3B59"/>
                </a:solidFill>
                <a:cs typeface="Arial" pitchFamily="34" charset="0"/>
              </a:rPr>
              <a:t>Ejemplos de Presentación de metodologías en el “Libro de Metodologías”:</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2530" y="1988840"/>
            <a:ext cx="4089710" cy="441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5"/>
          <p:cNvSpPr txBox="1">
            <a:spLocks noChangeArrowheads="1"/>
          </p:cNvSpPr>
          <p:nvPr/>
        </p:nvSpPr>
        <p:spPr bwMode="auto">
          <a:xfrm>
            <a:off x="899592" y="6525344"/>
            <a:ext cx="7920880" cy="369332"/>
          </a:xfrm>
          <a:prstGeom prst="rect">
            <a:avLst/>
          </a:prstGeom>
          <a:solidFill>
            <a:schemeClr val="bg1">
              <a:lumMod val="85000"/>
              <a:alpha val="90000"/>
            </a:schemeClr>
          </a:solidFill>
          <a:ln w="9525" algn="ctr">
            <a:noFill/>
            <a:miter lim="800000"/>
            <a:headEnd/>
            <a:tailEnd/>
          </a:ln>
        </p:spPr>
        <p:txBody>
          <a:bodyPr wrap="square">
            <a:spAutoFit/>
          </a:bodyPr>
          <a:lstStyle/>
          <a:p>
            <a:pPr eaLnBrk="0" hangingPunct="0"/>
            <a:r>
              <a:rPr lang="es-ES_tradnl" sz="900" dirty="0">
                <a:solidFill>
                  <a:srgbClr val="102568"/>
                </a:solidFill>
                <a:latin typeface="+mj-lt"/>
                <a:cs typeface="Arial" pitchFamily="34" charset="0"/>
              </a:rPr>
              <a:t>https://</a:t>
            </a:r>
            <a:r>
              <a:rPr lang="es-ES_tradnl" sz="900" dirty="0" err="1">
                <a:solidFill>
                  <a:srgbClr val="102568"/>
                </a:solidFill>
                <a:latin typeface="+mj-lt"/>
                <a:cs typeface="Arial" pitchFamily="34" charset="0"/>
              </a:rPr>
              <a:t>www.google.com.bo</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url?sa</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t&amp;rct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j&amp;q</a:t>
            </a:r>
            <a:r>
              <a:rPr lang="es-ES_tradnl" sz="900" dirty="0">
                <a:solidFill>
                  <a:srgbClr val="102568"/>
                </a:solidFill>
                <a:latin typeface="+mj-lt"/>
                <a:cs typeface="Arial" pitchFamily="34" charset="0"/>
              </a:rPr>
              <a:t>=&amp;</a:t>
            </a:r>
            <a:r>
              <a:rPr lang="es-ES_tradnl" sz="900" dirty="0" err="1">
                <a:solidFill>
                  <a:srgbClr val="102568"/>
                </a:solidFill>
                <a:latin typeface="+mj-lt"/>
                <a:cs typeface="Arial" pitchFamily="34" charset="0"/>
              </a:rPr>
              <a:t>esrc</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s&amp;source</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web&amp;cd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1&amp;cad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rja&amp;uact</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8&amp;ved</a:t>
            </a:r>
            <a:r>
              <a:rPr lang="es-ES_tradnl" sz="900" dirty="0">
                <a:solidFill>
                  <a:srgbClr val="102568"/>
                </a:solidFill>
                <a:latin typeface="+mj-lt"/>
                <a:cs typeface="Arial" pitchFamily="34" charset="0"/>
              </a:rPr>
              <a:t>=</a:t>
            </a:r>
            <a:r>
              <a:rPr lang="es-ES_tradnl" sz="900" dirty="0" err="1">
                <a:solidFill>
                  <a:srgbClr val="102568"/>
                </a:solidFill>
                <a:latin typeface="+mj-lt"/>
                <a:cs typeface="Arial" pitchFamily="34" charset="0"/>
              </a:rPr>
              <a:t>2ahUKEwiavcDZ6fPeAhXOs1kKHX8YD-oQFjAAegQIChAC&amp;url</a:t>
            </a:r>
            <a:r>
              <a:rPr lang="es-ES_tradnl" sz="900" dirty="0">
                <a:solidFill>
                  <a:srgbClr val="102568"/>
                </a:solidFill>
                <a:latin typeface="+mj-lt"/>
                <a:cs typeface="Arial" pitchFamily="34" charset="0"/>
              </a:rPr>
              <a:t>=https%3A%2F%2Fcdm.unfccc.int%2Fmethodologies%2Fdocumentation%2Fmeth_booklet.pdf&amp;usg=</a:t>
            </a:r>
            <a:r>
              <a:rPr lang="es-ES_tradnl" sz="900" dirty="0" err="1">
                <a:solidFill>
                  <a:srgbClr val="102568"/>
                </a:solidFill>
                <a:latin typeface="+mj-lt"/>
                <a:cs typeface="Arial" pitchFamily="34" charset="0"/>
              </a:rPr>
              <a:t>AOvVaw03-R9_R0jVrH8oq16aD96E</a:t>
            </a:r>
            <a:endParaRPr lang="es-ES_tradnl" sz="900" dirty="0">
              <a:solidFill>
                <a:srgbClr val="102568"/>
              </a:solidFill>
              <a:latin typeface="+mj-lt"/>
              <a:cs typeface="Arial" pitchFamily="34" charset="0"/>
            </a:endParaRPr>
          </a:p>
        </p:txBody>
      </p:sp>
    </p:spTree>
    <p:extLst>
      <p:ext uri="{BB962C8B-B14F-4D97-AF65-F5344CB8AC3E}">
        <p14:creationId xmlns:p14="http://schemas.microsoft.com/office/powerpoint/2010/main" val="613184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Arial" pitchFamily="34" charset="0"/>
              <a:cs typeface="Arial" pitchFamily="34" charset="0"/>
            </a:endParaRPr>
          </a:p>
        </p:txBody>
      </p:sp>
      <p:sp>
        <p:nvSpPr>
          <p:cNvPr id="14" name="Text Box 5"/>
          <p:cNvSpPr txBox="1">
            <a:spLocks noChangeArrowheads="1"/>
          </p:cNvSpPr>
          <p:nvPr/>
        </p:nvSpPr>
        <p:spPr bwMode="auto">
          <a:xfrm>
            <a:off x="900361" y="1484784"/>
            <a:ext cx="7704087" cy="523220"/>
          </a:xfrm>
          <a:prstGeom prst="rect">
            <a:avLst/>
          </a:prstGeom>
          <a:solidFill>
            <a:schemeClr val="bg1">
              <a:lumMod val="85000"/>
              <a:alpha val="90000"/>
            </a:schemeClr>
          </a:solidFill>
          <a:ln w="9525" algn="ctr">
            <a:noFill/>
            <a:miter lim="800000"/>
            <a:headEnd/>
            <a:tailEnd/>
          </a:ln>
        </p:spPr>
        <p:txBody>
          <a:bodyPr wrap="square">
            <a:spAutoFit/>
          </a:bodyPr>
          <a:lstStyle/>
          <a:p>
            <a:pPr algn="ctr"/>
            <a:r>
              <a:rPr lang="es-BO" sz="1400" b="1" dirty="0">
                <a:solidFill>
                  <a:srgbClr val="1E3B59"/>
                </a:solidFill>
                <a:cs typeface="Arial" pitchFamily="34" charset="0"/>
              </a:rPr>
              <a:t>El Sitio Oficial donde se presentan las Metodologías y sus actualizaciones es:</a:t>
            </a:r>
          </a:p>
          <a:p>
            <a:pPr algn="ctr"/>
            <a:r>
              <a:rPr lang="es-BO" sz="1400" b="1" dirty="0">
                <a:solidFill>
                  <a:srgbClr val="1E3B59"/>
                </a:solidFill>
                <a:cs typeface="Arial" pitchFamily="34" charset="0"/>
                <a:hlinkClick r:id="rId2"/>
              </a:rPr>
              <a:t>https://</a:t>
            </a:r>
            <a:r>
              <a:rPr lang="es-BO" sz="1400" b="1" dirty="0" err="1">
                <a:solidFill>
                  <a:srgbClr val="1E3B59"/>
                </a:solidFill>
                <a:cs typeface="Arial" pitchFamily="34" charset="0"/>
                <a:hlinkClick r:id="rId2"/>
              </a:rPr>
              <a:t>cdm.unfccc.int</a:t>
            </a:r>
            <a:r>
              <a:rPr lang="es-BO" sz="1400" b="1" dirty="0">
                <a:solidFill>
                  <a:srgbClr val="1E3B59"/>
                </a:solidFill>
                <a:cs typeface="Arial" pitchFamily="34" charset="0"/>
                <a:hlinkClick r:id="rId2"/>
              </a:rPr>
              <a:t>/</a:t>
            </a:r>
            <a:r>
              <a:rPr lang="es-BO" sz="1400" b="1" dirty="0" err="1">
                <a:solidFill>
                  <a:srgbClr val="1E3B59"/>
                </a:solidFill>
                <a:cs typeface="Arial" pitchFamily="34" charset="0"/>
                <a:hlinkClick r:id="rId2"/>
              </a:rPr>
              <a:t>methodologies</a:t>
            </a:r>
            <a:r>
              <a:rPr lang="es-BO" sz="1400" b="1" dirty="0">
                <a:solidFill>
                  <a:srgbClr val="1E3B59"/>
                </a:solidFill>
                <a:cs typeface="Arial" pitchFamily="34" charset="0"/>
                <a:hlinkClick r:id="rId2"/>
              </a:rPr>
              <a:t>/</a:t>
            </a:r>
            <a:r>
              <a:rPr lang="es-BO" sz="1400" b="1" dirty="0" err="1">
                <a:solidFill>
                  <a:srgbClr val="1E3B59"/>
                </a:solidFill>
                <a:cs typeface="Arial" pitchFamily="34" charset="0"/>
                <a:hlinkClick r:id="rId2"/>
              </a:rPr>
              <a:t>index.html</a:t>
            </a:r>
            <a:r>
              <a:rPr lang="es-BO" sz="1400" b="1" dirty="0">
                <a:solidFill>
                  <a:srgbClr val="1E3B59"/>
                </a:solidFill>
                <a:cs typeface="Arial" pitchFamily="34" charset="0"/>
              </a:rPr>
              <a:t> </a:t>
            </a:r>
          </a:p>
        </p:txBody>
      </p:sp>
      <p:sp>
        <p:nvSpPr>
          <p:cNvPr id="19" name="Rectangle 6"/>
          <p:cNvSpPr>
            <a:spLocks noChangeArrowheads="1"/>
          </p:cNvSpPr>
          <p:nvPr/>
        </p:nvSpPr>
        <p:spPr bwMode="auto">
          <a:xfrm>
            <a:off x="1044377" y="836712"/>
            <a:ext cx="763207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BO" sz="2000" dirty="0">
                <a:solidFill>
                  <a:srgbClr val="019F6C"/>
                </a:solidFill>
                <a:latin typeface="Century Gothic" pitchFamily="34" charset="0"/>
                <a:ea typeface="Calibri" pitchFamily="34" charset="0"/>
                <a:cs typeface="Times New Roman" pitchFamily="18" charset="0"/>
              </a:rPr>
              <a:t>Presentación general de las metodologías y herramientas de la UNFCCC disponibles para diferentes sectores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567" y="2044369"/>
            <a:ext cx="6859825" cy="4769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0325296"/>
      </p:ext>
    </p:extLst>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FCO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trón indice FCO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2307</TotalTime>
  <Words>3821</Words>
  <Application>Microsoft Office PowerPoint</Application>
  <PresentationFormat>Presentación en pantalla (4:3)</PresentationFormat>
  <Paragraphs>180</Paragraphs>
  <Slides>28</Slides>
  <Notes>1</Notes>
  <HiddenSlides>0</HiddenSlides>
  <MMClips>0</MMClips>
  <ScaleCrop>false</ScaleCrop>
  <HeadingPairs>
    <vt:vector size="6" baseType="variant">
      <vt:variant>
        <vt:lpstr>Fuentes usadas</vt:lpstr>
      </vt:variant>
      <vt:variant>
        <vt:i4>6</vt:i4>
      </vt:variant>
      <vt:variant>
        <vt:lpstr>Tema</vt:lpstr>
      </vt:variant>
      <vt:variant>
        <vt:i4>4</vt:i4>
      </vt:variant>
      <vt:variant>
        <vt:lpstr>Títulos de diapositiva</vt:lpstr>
      </vt:variant>
      <vt:variant>
        <vt:i4>28</vt:i4>
      </vt:variant>
    </vt:vector>
  </HeadingPairs>
  <TitlesOfParts>
    <vt:vector size="38" baseType="lpstr">
      <vt:lpstr>Arial</vt:lpstr>
      <vt:lpstr>Calibri</vt:lpstr>
      <vt:lpstr>Century Gothic</vt:lpstr>
      <vt:lpstr>Segoe UI Black</vt:lpstr>
      <vt:lpstr>Times New Roman</vt:lpstr>
      <vt:lpstr>Wingdings</vt:lpstr>
      <vt:lpstr>1_Tema de Office</vt:lpstr>
      <vt:lpstr>TemaFCO2</vt:lpstr>
      <vt:lpstr>patrón indice FCO2</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María Jesús Muñoz</dc:creator>
  <cp:lastModifiedBy>Florian Eickhold</cp:lastModifiedBy>
  <cp:revision>162</cp:revision>
  <cp:lastPrinted>2016-11-28T12:35:22Z</cp:lastPrinted>
  <dcterms:created xsi:type="dcterms:W3CDTF">2011-09-20T13:44:59Z</dcterms:created>
  <dcterms:modified xsi:type="dcterms:W3CDTF">2018-11-29T09:56:05Z</dcterms:modified>
</cp:coreProperties>
</file>